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Raleway" panose="020B0604020202020204" charset="0"/>
      <p:regular r:id="rId20"/>
      <p:bold r:id="rId21"/>
      <p:italic r:id="rId22"/>
      <p:boldItalic r:id="rId23"/>
    </p:embeddedFont>
    <p:embeddedFont>
      <p:font typeface="Merriweather" panose="020B060402020202020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8b879b69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8b879b69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b21b96800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b21b96800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John - CEIA is pronounced “See Ya”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b21b96800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b21b96800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b21b96800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b21b96800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 - We have edited this to reflect what is being sent to families who contact Sandy re: declarations</a:t>
            </a:r>
            <a:endParaRPr/>
          </a:p>
          <a:p>
            <a:pPr marL="0" lvl="0" indent="0" algn="l" rtl="0">
              <a:spcBef>
                <a:spcPts val="0"/>
              </a:spcBef>
              <a:spcAft>
                <a:spcPts val="0"/>
              </a:spcAft>
              <a:buNone/>
            </a:pPr>
            <a:r>
              <a:rPr lang="en"/>
              <a:t>If you have questions, reach out to your school principal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b21b96800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b21b96800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be9d2987d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be9d2987d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8b879b697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8b879b697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be9d2987d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be9d2987d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456b0525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456b0525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456b0525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456b0525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8b879b697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8b879b697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b4f2ff275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b4f2ff275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Offering a modified hybrid schedule for our 6th grade students provides a helpful runway for SRVUSD for when we move into the Red Tier and are able to provide our full hybrid schedule.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456b05251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456b0525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bc22a83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bc22a83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b21b9680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b21b9680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c0d91780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c0d91780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64"/>
        <p:cNvGrpSpPr/>
        <p:nvPr/>
      </p:nvGrpSpPr>
      <p:grpSpPr>
        <a:xfrm>
          <a:off x="0" y="0"/>
          <a:ext cx="0" cy="0"/>
          <a:chOff x="0" y="0"/>
          <a:chExt cx="0" cy="0"/>
        </a:xfrm>
      </p:grpSpPr>
      <p:sp>
        <p:nvSpPr>
          <p:cNvPr id="65" name="Google Shape;6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6" name="Google Shape;6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Raleway"/>
              <a:buNone/>
              <a:defRPr sz="3600" b="1">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7" name="Google Shape;6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9EAD3"/>
        </a:solidFill>
        <a:effectLst/>
      </p:bgPr>
    </p:bg>
    <p:spTree>
      <p:nvGrpSpPr>
        <p:cNvPr id="1" name="Shape 69"/>
        <p:cNvGrpSpPr/>
        <p:nvPr/>
      </p:nvGrpSpPr>
      <p:grpSpPr>
        <a:xfrm>
          <a:off x="0" y="0"/>
          <a:ext cx="0" cy="0"/>
          <a:chOff x="0" y="0"/>
          <a:chExt cx="0" cy="0"/>
        </a:xfrm>
      </p:grpSpPr>
      <p:sp>
        <p:nvSpPr>
          <p:cNvPr id="70" name="Google Shape;7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1" name="Google Shape;71;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6"/>
          <p:cNvSpPr/>
          <p:nvPr/>
        </p:nvSpPr>
        <p:spPr>
          <a:xfrm>
            <a:off x="0" y="0"/>
            <a:ext cx="4314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76" name="Google Shape;76;p16"/>
          <p:cNvSpPr/>
          <p:nvPr/>
        </p:nvSpPr>
        <p:spPr>
          <a:xfrm>
            <a:off x="-1637" y="46013"/>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73763"/>
          </a:solidFill>
          <a:ln w="9525" cap="flat" cmpd="sng">
            <a:solidFill>
              <a:srgbClr val="FFFFFF"/>
            </a:solidFill>
            <a:prstDash val="solid"/>
            <a:round/>
            <a:headEnd type="none" w="sm" len="sm"/>
            <a:tailEnd type="none" w="sm" len="sm"/>
          </a:ln>
        </p:spPr>
      </p:sp>
      <p:sp>
        <p:nvSpPr>
          <p:cNvPr id="77" name="Google Shape;77;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8" name="Google Shape;78;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17"/>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3" name="Google Shape;83;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4" name="Google Shape;84;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8"/>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2pPr>
            <a:lvl3pPr lvl="2"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3pPr>
            <a:lvl4pPr lvl="3"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4pPr>
            <a:lvl5pPr lvl="4"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5pPr>
            <a:lvl6pPr lvl="5"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6pPr>
            <a:lvl7pPr lvl="6"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7pPr>
            <a:lvl8pPr lvl="7"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8pPr>
            <a:lvl9pPr lvl="8"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9pPr>
          </a:lstStyle>
          <a:p>
            <a:endParaRPr/>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19"/>
          <p:cNvSpPr/>
          <p:nvPr/>
        </p:nvSpPr>
        <p:spPr>
          <a:xfrm>
            <a:off x="0" y="0"/>
            <a:ext cx="37644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3" name="Google Shape;93;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94" name="Google Shape;9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D9EAD3"/>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7" name="Google Shape;9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1"/>
          <p:cNvSpPr/>
          <p:nvPr/>
        </p:nvSpPr>
        <p:spPr>
          <a:xfrm>
            <a:off x="0" y="0"/>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1" name="Google Shape;101;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02" name="Google Shape;102;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3" name="Google Shape;10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2"/>
          <p:cNvSpPr/>
          <p:nvPr/>
        </p:nvSpPr>
        <p:spPr>
          <a:xfrm>
            <a:off x="0" y="4369000"/>
            <a:ext cx="9144000" cy="7743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Raleway"/>
              <a:buNone/>
              <a:defRPr>
                <a:solidFill>
                  <a:schemeClr val="lt1"/>
                </a:solidFill>
                <a:latin typeface="Raleway"/>
                <a:ea typeface="Raleway"/>
                <a:cs typeface="Raleway"/>
                <a:sym typeface="Raleway"/>
              </a:defRPr>
            </a:lvl1pPr>
          </a:lstStyle>
          <a:p>
            <a:endParaRPr/>
          </a:p>
        </p:txBody>
      </p:sp>
      <p:sp>
        <p:nvSpPr>
          <p:cNvPr id="107" name="Google Shape;10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Font typeface="Raleway"/>
              <a:buNone/>
              <a:defRPr sz="10000">
                <a:solidFill>
                  <a:schemeClr val="lt1"/>
                </a:solidFill>
                <a:latin typeface="Raleway"/>
                <a:ea typeface="Raleway"/>
                <a:cs typeface="Raleway"/>
                <a:sym typeface="Raleway"/>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10" name="Google Shape;110;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11" name="Google Shape;11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62" name="Google Shape;6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srvusd.net/bellschedule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311700" y="701775"/>
            <a:ext cx="85206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Moving Forward Together</a:t>
            </a:r>
            <a:endParaRPr sz="4900" b="1">
              <a:latin typeface="Raleway"/>
              <a:ea typeface="Raleway"/>
              <a:cs typeface="Raleway"/>
              <a:sym typeface="Raleway"/>
            </a:endParaRPr>
          </a:p>
        </p:txBody>
      </p:sp>
      <p:sp>
        <p:nvSpPr>
          <p:cNvPr id="119" name="Google Shape;119;p25"/>
          <p:cNvSpPr txBox="1">
            <a:spLocks noGrp="1"/>
          </p:cNvSpPr>
          <p:nvPr>
            <p:ph type="subTitle" idx="1"/>
          </p:nvPr>
        </p:nvSpPr>
        <p:spPr>
          <a:xfrm>
            <a:off x="311700" y="171651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Update: February 9, 2021</a:t>
            </a:r>
            <a:endParaRPr sz="2100"/>
          </a:p>
        </p:txBody>
      </p:sp>
      <p:pic>
        <p:nvPicPr>
          <p:cNvPr id="120" name="Google Shape;120;p25"/>
          <p:cNvPicPr preferRelativeResize="0"/>
          <p:nvPr/>
        </p:nvPicPr>
        <p:blipFill>
          <a:blip r:embed="rId3">
            <a:alphaModFix/>
          </a:blip>
          <a:stretch>
            <a:fillRect/>
          </a:stretch>
        </p:blipFill>
        <p:spPr>
          <a:xfrm>
            <a:off x="7144225" y="3172400"/>
            <a:ext cx="1688075" cy="168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25" y="274300"/>
            <a:ext cx="8520600" cy="11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Special Education</a:t>
            </a:r>
            <a:endParaRPr sz="2600"/>
          </a:p>
          <a:p>
            <a:pPr marL="0" lvl="0" indent="0" algn="l" rtl="0">
              <a:spcBef>
                <a:spcPts val="0"/>
              </a:spcBef>
              <a:spcAft>
                <a:spcPts val="0"/>
              </a:spcAft>
              <a:buNone/>
            </a:pPr>
            <a:r>
              <a:rPr lang="en" sz="1800" i="1"/>
              <a:t>Purple Tier</a:t>
            </a:r>
            <a:endParaRPr sz="1800" i="1"/>
          </a:p>
        </p:txBody>
      </p:sp>
      <p:sp>
        <p:nvSpPr>
          <p:cNvPr id="197" name="Google Shape;197;p34"/>
          <p:cNvSpPr txBox="1">
            <a:spLocks noGrp="1"/>
          </p:cNvSpPr>
          <p:nvPr>
            <p:ph type="body" idx="4294967295"/>
          </p:nvPr>
        </p:nvSpPr>
        <p:spPr>
          <a:xfrm>
            <a:off x="311725" y="1537400"/>
            <a:ext cx="8499300" cy="3062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aleway"/>
              <a:buChar char="●"/>
            </a:pPr>
            <a:r>
              <a:rPr lang="en" sz="1400">
                <a:latin typeface="Raleway"/>
                <a:ea typeface="Raleway"/>
                <a:cs typeface="Raleway"/>
                <a:sym typeface="Raleway"/>
              </a:rPr>
              <a:t>All related services will remain remote through the remainder of the school year </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a:latin typeface="Raleway"/>
                <a:ea typeface="Raleway"/>
                <a:cs typeface="Raleway"/>
                <a:sym typeface="Raleway"/>
              </a:rPr>
              <a:t>Ex: Speech, Occupational Therapy, and Physical Therapy</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K-5 Resource Services will also remain remote for the remainder of the school year</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6-12 Resource Services will follow the cohort schedules</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Preschool Center for Early Intervention for Autism (CEIA) programs will remain remote</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IEP Team meetings will continue to be held remotely for the remainder of the school year</a:t>
            </a:r>
            <a:endParaRPr sz="1400">
              <a:latin typeface="Raleway"/>
              <a:ea typeface="Raleway"/>
              <a:cs typeface="Raleway"/>
              <a:sym typeface="Raleway"/>
            </a:endParaRPr>
          </a:p>
          <a:p>
            <a:pPr marL="0" lvl="0" indent="0" algn="l" rtl="0">
              <a:spcBef>
                <a:spcPts val="1600"/>
              </a:spcBef>
              <a:spcAft>
                <a:spcPts val="1600"/>
              </a:spcAft>
              <a:buNone/>
            </a:pPr>
            <a:endParaRPr sz="1400" b="1">
              <a:latin typeface="Raleway"/>
              <a:ea typeface="Raleway"/>
              <a:cs typeface="Raleway"/>
              <a:sym typeface="Raleway"/>
            </a:endParaRPr>
          </a:p>
        </p:txBody>
      </p:sp>
      <p:pic>
        <p:nvPicPr>
          <p:cNvPr id="198" name="Google Shape;198;p3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 </a:t>
            </a:r>
            <a:endParaRPr b="1"/>
          </a:p>
          <a:p>
            <a:pPr marL="0" lvl="0" indent="0" algn="l" rtl="0">
              <a:spcBef>
                <a:spcPts val="0"/>
              </a:spcBef>
              <a:spcAft>
                <a:spcPts val="0"/>
              </a:spcAft>
              <a:buNone/>
            </a:pPr>
            <a:r>
              <a:rPr lang="en" sz="2600"/>
              <a:t>Learning Pods for</a:t>
            </a:r>
            <a:endParaRPr sz="2600"/>
          </a:p>
          <a:p>
            <a:pPr marL="0" lvl="0" indent="0" algn="l" rtl="0">
              <a:spcBef>
                <a:spcPts val="0"/>
              </a:spcBef>
              <a:spcAft>
                <a:spcPts val="0"/>
              </a:spcAft>
              <a:buNone/>
            </a:pPr>
            <a:r>
              <a:rPr lang="en" sz="2600"/>
              <a:t>Secondary Students</a:t>
            </a:r>
            <a:endParaRPr sz="2600"/>
          </a:p>
          <a:p>
            <a:pPr marL="0" lvl="0" indent="0" algn="l" rtl="0">
              <a:spcBef>
                <a:spcPts val="0"/>
              </a:spcBef>
              <a:spcAft>
                <a:spcPts val="0"/>
              </a:spcAft>
              <a:buNone/>
            </a:pPr>
            <a:r>
              <a:rPr lang="en" sz="1600" i="1"/>
              <a:t>Purple Tier</a:t>
            </a:r>
            <a:endParaRPr sz="1600" i="1"/>
          </a:p>
        </p:txBody>
      </p:sp>
      <p:sp>
        <p:nvSpPr>
          <p:cNvPr id="204" name="Google Shape;204;p35"/>
          <p:cNvSpPr txBox="1">
            <a:spLocks noGrp="1"/>
          </p:cNvSpPr>
          <p:nvPr>
            <p:ph type="body" idx="1"/>
          </p:nvPr>
        </p:nvSpPr>
        <p:spPr>
          <a:xfrm>
            <a:off x="4572000" y="310425"/>
            <a:ext cx="4239300" cy="45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Raleway"/>
                <a:ea typeface="Raleway"/>
                <a:cs typeface="Raleway"/>
                <a:sym typeface="Raleway"/>
              </a:rPr>
              <a:t>SRVUSD is expanding small group interventions, now called, "Learning Pods" </a:t>
            </a:r>
            <a:endParaRPr sz="1400" b="1">
              <a:latin typeface="Raleway"/>
              <a:ea typeface="Raleway"/>
              <a:cs typeface="Raleway"/>
              <a:sym typeface="Raleway"/>
            </a:endParaRPr>
          </a:p>
          <a:p>
            <a:pPr marL="457200" lvl="0" indent="-311150" algn="l" rtl="0">
              <a:spcBef>
                <a:spcPts val="1600"/>
              </a:spcBef>
              <a:spcAft>
                <a:spcPts val="0"/>
              </a:spcAft>
              <a:buSzPts val="1300"/>
              <a:buFont typeface="Raleway"/>
              <a:buChar char="●"/>
            </a:pPr>
            <a:r>
              <a:rPr lang="en">
                <a:latin typeface="Raleway"/>
                <a:ea typeface="Raleway"/>
                <a:cs typeface="Raleway"/>
                <a:sym typeface="Raleway"/>
              </a:rPr>
              <a:t>Currently, 17 learning pods exist across secondary schools</a:t>
            </a:r>
            <a:endParaRPr>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a:latin typeface="Raleway"/>
                <a:ea typeface="Raleway"/>
                <a:cs typeface="Raleway"/>
                <a:sym typeface="Raleway"/>
              </a:rPr>
              <a:t>We are adding at least two additional groups per secondary school, bringing us to 41+ pods</a:t>
            </a:r>
            <a:endParaRPr>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a:latin typeface="Raleway"/>
                <a:ea typeface="Raleway"/>
                <a:cs typeface="Raleway"/>
                <a:sym typeface="Raleway"/>
              </a:rPr>
              <a:t>This will allow us to expand this service to more of our students </a:t>
            </a:r>
            <a:endParaRPr>
              <a:latin typeface="Raleway"/>
              <a:ea typeface="Raleway"/>
              <a:cs typeface="Raleway"/>
              <a:sym typeface="Raleway"/>
            </a:endParaRPr>
          </a:p>
          <a:p>
            <a:pPr marL="0" lvl="0" indent="0" algn="l" rtl="0">
              <a:spcBef>
                <a:spcPts val="1600"/>
              </a:spcBef>
              <a:spcAft>
                <a:spcPts val="0"/>
              </a:spcAft>
              <a:buNone/>
            </a:pPr>
            <a:r>
              <a:rPr lang="en" sz="1400" b="1">
                <a:latin typeface="Raleway"/>
                <a:ea typeface="Raleway"/>
                <a:cs typeface="Raleway"/>
                <a:sym typeface="Raleway"/>
              </a:rPr>
              <a:t>Learning Pods</a:t>
            </a:r>
            <a:endParaRPr sz="1400" b="1">
              <a:latin typeface="Raleway"/>
              <a:ea typeface="Raleway"/>
              <a:cs typeface="Raleway"/>
              <a:sym typeface="Raleway"/>
            </a:endParaRPr>
          </a:p>
          <a:p>
            <a:pPr marL="457200" lvl="0" indent="-311150" algn="l" rtl="0">
              <a:spcBef>
                <a:spcPts val="1600"/>
              </a:spcBef>
              <a:spcAft>
                <a:spcPts val="0"/>
              </a:spcAft>
              <a:buSzPts val="1300"/>
              <a:buFont typeface="Raleway"/>
              <a:buChar char="●"/>
            </a:pPr>
            <a:r>
              <a:rPr lang="en">
                <a:latin typeface="Raleway"/>
                <a:ea typeface="Raleway"/>
                <a:cs typeface="Raleway"/>
                <a:sym typeface="Raleway"/>
              </a:rPr>
              <a:t>Students participate in their remote learning while under the supervision of a qualified adult</a:t>
            </a:r>
            <a:endParaRPr>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a:latin typeface="Raleway"/>
                <a:ea typeface="Raleway"/>
                <a:cs typeface="Raleway"/>
                <a:sym typeface="Raleway"/>
              </a:rPr>
              <a:t>Students will be selected after consultation between parents/guardians and administrators/counselors</a:t>
            </a:r>
            <a:endParaRPr sz="1300">
              <a:latin typeface="Raleway"/>
              <a:ea typeface="Raleway"/>
              <a:cs typeface="Raleway"/>
              <a:sym typeface="Raleway"/>
            </a:endParaRPr>
          </a:p>
        </p:txBody>
      </p:sp>
      <p:pic>
        <p:nvPicPr>
          <p:cNvPr id="205" name="Google Shape;205;p35"/>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11" name="Google Shape;211;p36"/>
          <p:cNvSpPr txBox="1">
            <a:spLocks noGrp="1"/>
          </p:cNvSpPr>
          <p:nvPr>
            <p:ph type="title"/>
          </p:nvPr>
        </p:nvSpPr>
        <p:spPr>
          <a:xfrm>
            <a:off x="311675" y="777575"/>
            <a:ext cx="8067600" cy="38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Can families switch </a:t>
            </a:r>
            <a:r>
              <a:rPr lang="en" sz="3400" b="1">
                <a:solidFill>
                  <a:srgbClr val="93C47D"/>
                </a:solidFill>
              </a:rPr>
              <a:t>between </a:t>
            </a:r>
            <a:br>
              <a:rPr lang="en" sz="3400" b="1">
                <a:solidFill>
                  <a:srgbClr val="93C47D"/>
                </a:solidFill>
              </a:rPr>
            </a:br>
            <a:r>
              <a:rPr lang="en" sz="3400" b="1">
                <a:solidFill>
                  <a:srgbClr val="93C47D"/>
                </a:solidFill>
              </a:rPr>
              <a:t>hybrid and remote instruction?</a:t>
            </a:r>
            <a:endParaRPr sz="3400" b="1">
              <a:solidFill>
                <a:srgbClr val="93C47D"/>
              </a:solidFill>
            </a:endParaRPr>
          </a:p>
          <a:p>
            <a:pPr marL="0" lvl="0" indent="0" algn="l" rtl="0">
              <a:spcBef>
                <a:spcPts val="0"/>
              </a:spcBef>
              <a:spcAft>
                <a:spcPts val="0"/>
              </a:spcAft>
              <a:buNone/>
            </a:pPr>
            <a:endParaRPr sz="1200" b="1">
              <a:solidFill>
                <a:srgbClr val="FFFFFF"/>
              </a:solidFill>
            </a:endParaRPr>
          </a:p>
          <a:p>
            <a:pPr marL="0" lvl="0" indent="0" algn="l" rtl="0">
              <a:spcBef>
                <a:spcPts val="0"/>
              </a:spcBef>
              <a:spcAft>
                <a:spcPts val="0"/>
              </a:spcAft>
              <a:buNone/>
            </a:pPr>
            <a:r>
              <a:rPr lang="en" sz="1700">
                <a:solidFill>
                  <a:schemeClr val="lt1"/>
                </a:solidFill>
              </a:rPr>
              <a:t>At this point in the school year, </a:t>
            </a:r>
            <a:r>
              <a:rPr lang="en" sz="1700" b="1">
                <a:solidFill>
                  <a:schemeClr val="lt1"/>
                </a:solidFill>
              </a:rPr>
              <a:t>we are no longer able to make changes to a student's hybrid or remote learning environment</a:t>
            </a:r>
            <a:r>
              <a:rPr lang="en" sz="1700">
                <a:solidFill>
                  <a:schemeClr val="lt1"/>
                </a:solidFill>
              </a:rPr>
              <a:t>. As we shared in the fall, when we asked parents to submit their declarations, we set our site staffing based off of the original declarations we received.</a:t>
            </a:r>
            <a:br>
              <a:rPr lang="en" sz="1700">
                <a:solidFill>
                  <a:schemeClr val="lt1"/>
                </a:solidFill>
              </a:rPr>
            </a:br>
            <a:r>
              <a:rPr lang="en" sz="1700">
                <a:solidFill>
                  <a:schemeClr val="lt1"/>
                </a:solidFill>
              </a:rPr>
              <a:t/>
            </a:r>
            <a:br>
              <a:rPr lang="en" sz="1700">
                <a:solidFill>
                  <a:schemeClr val="lt1"/>
                </a:solidFill>
              </a:rPr>
            </a:br>
            <a:r>
              <a:rPr lang="en" sz="1700">
                <a:solidFill>
                  <a:schemeClr val="lt1"/>
                </a:solidFill>
              </a:rPr>
              <a:t>While sites are maintaining individual student waitlist requests for declaration changes, we want you to know that declaration changes will only be made under extenuating circumstances and based on available space. We appreciate your understanding and our staff are here to support you and your student in their current learning environment.</a:t>
            </a:r>
            <a:endParaRPr sz="1400">
              <a:solidFill>
                <a:srgbClr val="FFFFFF"/>
              </a:solidFill>
            </a:endParaRPr>
          </a:p>
          <a:p>
            <a:pPr marL="0" lvl="0" indent="0" algn="l" rtl="0">
              <a:spcBef>
                <a:spcPts val="0"/>
              </a:spcBef>
              <a:spcAft>
                <a:spcPts val="0"/>
              </a:spcAft>
              <a:buNone/>
            </a:pPr>
            <a:endParaRPr sz="1200" b="1">
              <a:solidFill>
                <a:srgbClr val="FFFFFF"/>
              </a:solidFill>
            </a:endParaRPr>
          </a:p>
        </p:txBody>
      </p:sp>
      <p:pic>
        <p:nvPicPr>
          <p:cNvPr id="212" name="Google Shape;212;p3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End of Year Activities </a:t>
            </a:r>
            <a:endParaRPr b="1"/>
          </a:p>
          <a:p>
            <a:pPr marL="0" lvl="0" indent="0" algn="l" rtl="0">
              <a:spcBef>
                <a:spcPts val="0"/>
              </a:spcBef>
              <a:spcAft>
                <a:spcPts val="0"/>
              </a:spcAft>
              <a:buNone/>
            </a:pPr>
            <a:endParaRPr sz="1600" i="1"/>
          </a:p>
        </p:txBody>
      </p:sp>
      <p:sp>
        <p:nvSpPr>
          <p:cNvPr id="218" name="Google Shape;218;p37"/>
          <p:cNvSpPr txBox="1">
            <a:spLocks noGrp="1"/>
          </p:cNvSpPr>
          <p:nvPr>
            <p:ph type="body" idx="1"/>
          </p:nvPr>
        </p:nvSpPr>
        <p:spPr>
          <a:xfrm>
            <a:off x="4622150" y="421425"/>
            <a:ext cx="4166400" cy="444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Raleway"/>
                <a:ea typeface="Raleway"/>
                <a:cs typeface="Raleway"/>
                <a:sym typeface="Raleway"/>
              </a:rPr>
              <a:t>SRVUSD is committed to providing the best possible end-of-year experience for our elementary, middle, and high schools. </a:t>
            </a:r>
            <a:endParaRPr sz="1400">
              <a:latin typeface="Raleway"/>
              <a:ea typeface="Raleway"/>
              <a:cs typeface="Raleway"/>
              <a:sym typeface="Raleway"/>
            </a:endParaRPr>
          </a:p>
          <a:p>
            <a:pPr marL="457200" lvl="0" indent="-317500" algn="l" rtl="0">
              <a:spcBef>
                <a:spcPts val="1600"/>
              </a:spcBef>
              <a:spcAft>
                <a:spcPts val="0"/>
              </a:spcAft>
              <a:buSzPts val="1400"/>
              <a:buFont typeface="Raleway"/>
              <a:buChar char="●"/>
            </a:pPr>
            <a:r>
              <a:rPr lang="en" sz="1400">
                <a:latin typeface="Raleway"/>
                <a:ea typeface="Raleway"/>
                <a:cs typeface="Raleway"/>
                <a:sym typeface="Raleway"/>
              </a:rPr>
              <a:t>We are developing clear plans for the Yellow, Orange, Red, and Purple tiers in collaboration with site leaders and activity directors that will outline how celebrations will take place across our District </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There will be consistency across sites. </a:t>
            </a:r>
            <a:endParaRPr sz="1400">
              <a:latin typeface="Raleway"/>
              <a:ea typeface="Raleway"/>
              <a:cs typeface="Raleway"/>
              <a:sym typeface="Raleway"/>
            </a:endParaRPr>
          </a:p>
          <a:p>
            <a:pPr marL="0" lvl="0" indent="0" algn="l" rtl="0">
              <a:spcBef>
                <a:spcPts val="1600"/>
              </a:spcBef>
              <a:spcAft>
                <a:spcPts val="0"/>
              </a:spcAft>
              <a:buNone/>
            </a:pPr>
            <a:endParaRPr sz="1400">
              <a:latin typeface="Raleway"/>
              <a:ea typeface="Raleway"/>
              <a:cs typeface="Raleway"/>
              <a:sym typeface="Raleway"/>
            </a:endParaRPr>
          </a:p>
          <a:p>
            <a:pPr marL="914400" lvl="0" indent="0" algn="l" rtl="0">
              <a:spcBef>
                <a:spcPts val="1600"/>
              </a:spcBef>
              <a:spcAft>
                <a:spcPts val="0"/>
              </a:spcAft>
              <a:buNone/>
            </a:pPr>
            <a:endParaRPr sz="1400">
              <a:latin typeface="Raleway"/>
              <a:ea typeface="Raleway"/>
              <a:cs typeface="Raleway"/>
              <a:sym typeface="Raleway"/>
            </a:endParaRPr>
          </a:p>
          <a:p>
            <a:pPr marL="914400" lvl="0" indent="0" algn="l" rtl="0">
              <a:spcBef>
                <a:spcPts val="1600"/>
              </a:spcBef>
              <a:spcAft>
                <a:spcPts val="1600"/>
              </a:spcAft>
              <a:buNone/>
            </a:pPr>
            <a:endParaRPr sz="1400">
              <a:latin typeface="Raleway"/>
              <a:ea typeface="Raleway"/>
              <a:cs typeface="Raleway"/>
              <a:sym typeface="Raleway"/>
            </a:endParaRPr>
          </a:p>
        </p:txBody>
      </p:sp>
      <p:pic>
        <p:nvPicPr>
          <p:cNvPr id="219" name="Google Shape;219;p37"/>
          <p:cNvPicPr preferRelativeResize="0"/>
          <p:nvPr/>
        </p:nvPicPr>
        <p:blipFill>
          <a:blip r:embed="rId3">
            <a:alphaModFix/>
          </a:blip>
          <a:stretch>
            <a:fillRect/>
          </a:stretch>
        </p:blipFill>
        <p:spPr>
          <a:xfrm>
            <a:off x="205575" y="4109500"/>
            <a:ext cx="833525" cy="83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56575" y="798600"/>
            <a:ext cx="8022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FFFFF"/>
                </a:solidFill>
              </a:rPr>
              <a:t>Fall 2021</a:t>
            </a:r>
            <a:endParaRPr sz="4000">
              <a:solidFill>
                <a:srgbClr val="93C47D"/>
              </a:solidFill>
            </a:endParaRPr>
          </a:p>
        </p:txBody>
      </p:sp>
      <p:pic>
        <p:nvPicPr>
          <p:cNvPr id="225" name="Google Shape;225;p38"/>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675" y="798600"/>
            <a:ext cx="8067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rgbClr val="FFFFFF"/>
                </a:solidFill>
              </a:rPr>
              <a:t>Recommendation to our </a:t>
            </a:r>
            <a:r>
              <a:rPr lang="en" sz="2600" b="1">
                <a:solidFill>
                  <a:srgbClr val="93C47D"/>
                </a:solidFill>
              </a:rPr>
              <a:t>Board of Trustees</a:t>
            </a:r>
            <a:endParaRPr sz="2600" b="1">
              <a:solidFill>
                <a:srgbClr val="93C47D"/>
              </a:solidFill>
            </a:endParaRPr>
          </a:p>
          <a:p>
            <a:pPr marL="0" lvl="0" indent="0" algn="l" rtl="0">
              <a:spcBef>
                <a:spcPts val="0"/>
              </a:spcBef>
              <a:spcAft>
                <a:spcPts val="0"/>
              </a:spcAft>
              <a:buNone/>
            </a:pPr>
            <a:endParaRPr sz="1400">
              <a:solidFill>
                <a:srgbClr val="FFFFFF"/>
              </a:solidFill>
            </a:endParaRPr>
          </a:p>
          <a:p>
            <a:pPr marL="0" lvl="0" indent="0" algn="l" rtl="0">
              <a:lnSpc>
                <a:spcPct val="115000"/>
              </a:lnSpc>
              <a:spcBef>
                <a:spcPts val="0"/>
              </a:spcBef>
              <a:spcAft>
                <a:spcPts val="0"/>
              </a:spcAft>
              <a:buNone/>
            </a:pPr>
            <a:r>
              <a:rPr lang="en" sz="1600">
                <a:solidFill>
                  <a:srgbClr val="FFFFFF"/>
                </a:solidFill>
              </a:rPr>
              <a:t>That the Board approves staff’s recommendation to implement the next phase of our reopening plan that allows our 6th grade students to move into hybrid in-person instruction for core classes when we reach 25 cases per 100,000 (for 5 days) per the California Department of Public Health guidelines, subject to state and county approval, while Contra Costa County remains in the Purple Tier.</a:t>
            </a:r>
            <a:endParaRPr sz="1600">
              <a:solidFill>
                <a:srgbClr val="FFFFFF"/>
              </a:solidFill>
            </a:endParaRPr>
          </a:p>
          <a:p>
            <a:pPr marL="0" lvl="0" indent="0" algn="l" rtl="0">
              <a:spcBef>
                <a:spcPts val="0"/>
              </a:spcBef>
              <a:spcAft>
                <a:spcPts val="0"/>
              </a:spcAft>
              <a:buNone/>
            </a:pPr>
            <a:endParaRPr sz="1600">
              <a:solidFill>
                <a:srgbClr val="FFFFFF"/>
              </a:solidFill>
            </a:endParaRPr>
          </a:p>
          <a:p>
            <a:pPr marL="0" lvl="0" indent="0" algn="l" rtl="0">
              <a:spcBef>
                <a:spcPts val="0"/>
              </a:spcBef>
              <a:spcAft>
                <a:spcPts val="0"/>
              </a:spcAft>
              <a:buNone/>
            </a:pPr>
            <a:endParaRPr sz="1600">
              <a:solidFill>
                <a:srgbClr val="93C47D"/>
              </a:solidFill>
            </a:endParaRPr>
          </a:p>
        </p:txBody>
      </p:sp>
      <p:pic>
        <p:nvPicPr>
          <p:cNvPr id="231" name="Google Shape;231;p3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675" y="798600"/>
            <a:ext cx="8067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FFFFF"/>
                </a:solidFill>
              </a:rPr>
              <a:t>Concluding Reflections</a:t>
            </a:r>
            <a:endParaRPr sz="4000">
              <a:solidFill>
                <a:srgbClr val="93C47D"/>
              </a:solidFill>
            </a:endParaRPr>
          </a:p>
        </p:txBody>
      </p:sp>
      <p:pic>
        <p:nvPicPr>
          <p:cNvPr id="237" name="Google Shape;237;p40"/>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7293500" y="203600"/>
            <a:ext cx="1874400" cy="4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26" name="Google Shape;126;p26"/>
          <p:cNvSpPr txBox="1">
            <a:spLocks noGrp="1"/>
          </p:cNvSpPr>
          <p:nvPr>
            <p:ph type="title"/>
          </p:nvPr>
        </p:nvSpPr>
        <p:spPr>
          <a:xfrm>
            <a:off x="540275" y="1382775"/>
            <a:ext cx="7616100" cy="36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b="1">
                <a:solidFill>
                  <a:srgbClr val="FFFFFF"/>
                </a:solidFill>
              </a:rPr>
              <a:t>We are moving forward safely</a:t>
            </a:r>
            <a:r>
              <a:rPr lang="en" b="1">
                <a:solidFill>
                  <a:srgbClr val="FFFFFF"/>
                </a:solidFill>
              </a:rPr>
              <a:t> </a:t>
            </a:r>
            <a:r>
              <a:rPr lang="en" sz="3400" b="1">
                <a:solidFill>
                  <a:srgbClr val="FFFFFF"/>
                </a:solidFill>
              </a:rPr>
              <a:t>with </a:t>
            </a:r>
            <a:r>
              <a:rPr lang="en" sz="3400" b="1">
                <a:solidFill>
                  <a:srgbClr val="93C47D"/>
                </a:solidFill>
              </a:rPr>
              <a:t>hybrid in-person instruction</a:t>
            </a:r>
            <a:r>
              <a:rPr lang="en" sz="3400" b="1">
                <a:solidFill>
                  <a:srgbClr val="FFFFFF"/>
                </a:solidFill>
              </a:rPr>
              <a:t>, while continuing to provide an </a:t>
            </a:r>
            <a:r>
              <a:rPr lang="en" sz="3400" b="1">
                <a:solidFill>
                  <a:srgbClr val="93C47D"/>
                </a:solidFill>
              </a:rPr>
              <a:t>effective remote learning program.</a:t>
            </a:r>
            <a:endParaRPr sz="800" i="1">
              <a:solidFill>
                <a:srgbClr val="93C47D"/>
              </a:solidFill>
            </a:endParaRPr>
          </a:p>
          <a:p>
            <a:pPr marL="0" lvl="0" indent="0" algn="l" rtl="0">
              <a:spcBef>
                <a:spcPts val="0"/>
              </a:spcBef>
              <a:spcAft>
                <a:spcPts val="0"/>
              </a:spcAft>
              <a:buNone/>
            </a:pPr>
            <a:endParaRPr sz="2000" b="1" i="1">
              <a:solidFill>
                <a:srgbClr val="6AA84F"/>
              </a:solidFill>
              <a:latin typeface="Roboto"/>
              <a:ea typeface="Roboto"/>
              <a:cs typeface="Roboto"/>
              <a:sym typeface="Roboto"/>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127" name="Google Shape;127;p2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cxnSp>
        <p:nvCxnSpPr>
          <p:cNvPr id="132" name="Google Shape;132;p27"/>
          <p:cNvCxnSpPr/>
          <p:nvPr/>
        </p:nvCxnSpPr>
        <p:spPr>
          <a:xfrm>
            <a:off x="347250" y="2242872"/>
            <a:ext cx="8449500" cy="3000"/>
          </a:xfrm>
          <a:prstGeom prst="straightConnector1">
            <a:avLst/>
          </a:prstGeom>
          <a:noFill/>
          <a:ln w="9525" cap="flat" cmpd="sng">
            <a:solidFill>
              <a:schemeClr val="dk2"/>
            </a:solidFill>
            <a:prstDash val="solid"/>
            <a:round/>
            <a:headEnd type="none" w="med" len="med"/>
            <a:tailEnd type="none" w="med" len="med"/>
          </a:ln>
        </p:spPr>
      </p:cxnSp>
      <p:sp>
        <p:nvSpPr>
          <p:cNvPr id="133" name="Google Shape;133;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Our Completed Work</a:t>
            </a:r>
            <a:endParaRPr b="1"/>
          </a:p>
        </p:txBody>
      </p:sp>
      <p:pic>
        <p:nvPicPr>
          <p:cNvPr id="134" name="Google Shape;134;p27"/>
          <p:cNvPicPr preferRelativeResize="0"/>
          <p:nvPr/>
        </p:nvPicPr>
        <p:blipFill>
          <a:blip r:embed="rId3">
            <a:alphaModFix/>
          </a:blip>
          <a:stretch>
            <a:fillRect/>
          </a:stretch>
        </p:blipFill>
        <p:spPr>
          <a:xfrm>
            <a:off x="8156450" y="4191725"/>
            <a:ext cx="833525" cy="833525"/>
          </a:xfrm>
          <a:prstGeom prst="rect">
            <a:avLst/>
          </a:prstGeom>
          <a:noFill/>
          <a:ln>
            <a:noFill/>
          </a:ln>
        </p:spPr>
      </p:pic>
      <p:pic>
        <p:nvPicPr>
          <p:cNvPr id="135" name="Google Shape;135;p27"/>
          <p:cNvPicPr preferRelativeResize="0"/>
          <p:nvPr/>
        </p:nvPicPr>
        <p:blipFill>
          <a:blip r:embed="rId4">
            <a:alphaModFix/>
          </a:blip>
          <a:stretch>
            <a:fillRect/>
          </a:stretch>
        </p:blipFill>
        <p:spPr>
          <a:xfrm>
            <a:off x="439031" y="1591137"/>
            <a:ext cx="542843" cy="533225"/>
          </a:xfrm>
          <a:prstGeom prst="rect">
            <a:avLst/>
          </a:prstGeom>
          <a:noFill/>
          <a:ln>
            <a:noFill/>
          </a:ln>
        </p:spPr>
      </p:pic>
      <p:sp>
        <p:nvSpPr>
          <p:cNvPr id="136" name="Google Shape;136;p27"/>
          <p:cNvSpPr txBox="1"/>
          <p:nvPr/>
        </p:nvSpPr>
        <p:spPr>
          <a:xfrm>
            <a:off x="1054500" y="2328600"/>
            <a:ext cx="77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Raleway"/>
                <a:ea typeface="Raleway"/>
                <a:cs typeface="Raleway"/>
                <a:sym typeface="Raleway"/>
              </a:rPr>
              <a:t>Memoranda of Understanding (MOU) finalized with </a:t>
            </a:r>
            <a:r>
              <a:rPr lang="en" b="1" u="sng">
                <a:solidFill>
                  <a:srgbClr val="434343"/>
                </a:solidFill>
                <a:latin typeface="Raleway"/>
                <a:ea typeface="Raleway"/>
                <a:cs typeface="Raleway"/>
                <a:sym typeface="Raleway"/>
              </a:rPr>
              <a:t>all three</a:t>
            </a:r>
            <a:r>
              <a:rPr lang="en" b="1">
                <a:solidFill>
                  <a:srgbClr val="434343"/>
                </a:solidFill>
                <a:latin typeface="Raleway"/>
                <a:ea typeface="Raleway"/>
                <a:cs typeface="Raleway"/>
                <a:sym typeface="Raleway"/>
              </a:rPr>
              <a:t> bargaining units</a:t>
            </a:r>
            <a:r>
              <a:rPr lang="en">
                <a:solidFill>
                  <a:srgbClr val="434343"/>
                </a:solidFill>
                <a:latin typeface="Raleway"/>
                <a:ea typeface="Raleway"/>
                <a:cs typeface="Raleway"/>
                <a:sym typeface="Raleway"/>
              </a:rPr>
              <a:t> on the CSP and the impacts of the state’s public health guidance released on January 14, 2021.</a:t>
            </a:r>
            <a:endParaRPr i="1">
              <a:solidFill>
                <a:srgbClr val="434343"/>
              </a:solidFill>
              <a:latin typeface="Raleway"/>
              <a:ea typeface="Raleway"/>
              <a:cs typeface="Raleway"/>
              <a:sym typeface="Raleway"/>
            </a:endParaRPr>
          </a:p>
        </p:txBody>
      </p:sp>
      <p:sp>
        <p:nvSpPr>
          <p:cNvPr id="137" name="Google Shape;137;p27"/>
          <p:cNvSpPr txBox="1"/>
          <p:nvPr/>
        </p:nvSpPr>
        <p:spPr>
          <a:xfrm>
            <a:off x="1054500" y="1544525"/>
            <a:ext cx="7328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Raleway"/>
                <a:ea typeface="Raleway"/>
                <a:cs typeface="Raleway"/>
                <a:sym typeface="Raleway"/>
              </a:rPr>
              <a:t>COVID-19 Safety Plan (CSP), COVID Prevention Plan, and CDPH checklist</a:t>
            </a:r>
            <a:r>
              <a:rPr lang="en">
                <a:solidFill>
                  <a:srgbClr val="434343"/>
                </a:solidFill>
                <a:latin typeface="Raleway"/>
                <a:ea typeface="Raleway"/>
                <a:cs typeface="Raleway"/>
                <a:sym typeface="Raleway"/>
              </a:rPr>
              <a:t> </a:t>
            </a:r>
            <a:r>
              <a:rPr lang="en" b="1">
                <a:solidFill>
                  <a:srgbClr val="434343"/>
                </a:solidFill>
                <a:latin typeface="Raleway"/>
                <a:ea typeface="Raleway"/>
                <a:cs typeface="Raleway"/>
                <a:sym typeface="Raleway"/>
              </a:rPr>
              <a:t>submitted</a:t>
            </a:r>
            <a:r>
              <a:rPr lang="en">
                <a:solidFill>
                  <a:srgbClr val="434343"/>
                </a:solidFill>
                <a:latin typeface="Raleway"/>
                <a:ea typeface="Raleway"/>
                <a:cs typeface="Raleway"/>
                <a:sym typeface="Raleway"/>
              </a:rPr>
              <a:t> to Contra Costa Health Services and posted online.</a:t>
            </a:r>
            <a:endParaRPr i="1">
              <a:solidFill>
                <a:srgbClr val="434343"/>
              </a:solidFill>
              <a:latin typeface="Raleway"/>
              <a:ea typeface="Raleway"/>
              <a:cs typeface="Raleway"/>
              <a:sym typeface="Raleway"/>
            </a:endParaRPr>
          </a:p>
        </p:txBody>
      </p:sp>
      <p:sp>
        <p:nvSpPr>
          <p:cNvPr id="138" name="Google Shape;138;p27"/>
          <p:cNvSpPr txBox="1"/>
          <p:nvPr/>
        </p:nvSpPr>
        <p:spPr>
          <a:xfrm>
            <a:off x="5695800" y="1626900"/>
            <a:ext cx="3118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FFFF"/>
                </a:solidFill>
                <a:latin typeface="Raleway"/>
                <a:ea typeface="Raleway"/>
                <a:cs typeface="Raleway"/>
                <a:sym typeface="Raleway"/>
              </a:rPr>
              <a:t>Our Next Steps</a:t>
            </a:r>
            <a:endParaRPr sz="1800" i="1">
              <a:solidFill>
                <a:srgbClr val="FFFFFF"/>
              </a:solidFill>
              <a:latin typeface="Raleway"/>
              <a:ea typeface="Raleway"/>
              <a:cs typeface="Raleway"/>
              <a:sym typeface="Raleway"/>
            </a:endParaRPr>
          </a:p>
        </p:txBody>
      </p:sp>
      <p:pic>
        <p:nvPicPr>
          <p:cNvPr id="139" name="Google Shape;139;p27"/>
          <p:cNvPicPr preferRelativeResize="0"/>
          <p:nvPr/>
        </p:nvPicPr>
        <p:blipFill>
          <a:blip r:embed="rId4">
            <a:alphaModFix/>
          </a:blip>
          <a:stretch>
            <a:fillRect/>
          </a:stretch>
        </p:blipFill>
        <p:spPr>
          <a:xfrm>
            <a:off x="439031" y="2369787"/>
            <a:ext cx="542843" cy="533225"/>
          </a:xfrm>
          <a:prstGeom prst="rect">
            <a:avLst/>
          </a:prstGeom>
          <a:noFill/>
          <a:ln>
            <a:noFill/>
          </a:ln>
        </p:spPr>
      </p:pic>
      <p:cxnSp>
        <p:nvCxnSpPr>
          <p:cNvPr id="140" name="Google Shape;140;p27"/>
          <p:cNvCxnSpPr/>
          <p:nvPr/>
        </p:nvCxnSpPr>
        <p:spPr>
          <a:xfrm>
            <a:off x="338325" y="3026922"/>
            <a:ext cx="8449500" cy="3000"/>
          </a:xfrm>
          <a:prstGeom prst="straightConnector1">
            <a:avLst/>
          </a:prstGeom>
          <a:noFill/>
          <a:ln w="9525" cap="flat" cmpd="sng">
            <a:solidFill>
              <a:schemeClr val="dk2"/>
            </a:solidFill>
            <a:prstDash val="solid"/>
            <a:round/>
            <a:headEnd type="none" w="med" len="med"/>
            <a:tailEnd type="none" w="med" len="med"/>
          </a:ln>
        </p:spPr>
      </p:cxnSp>
      <p:sp>
        <p:nvSpPr>
          <p:cNvPr id="141" name="Google Shape;141;p27"/>
          <p:cNvSpPr txBox="1"/>
          <p:nvPr/>
        </p:nvSpPr>
        <p:spPr>
          <a:xfrm>
            <a:off x="1045575" y="3112650"/>
            <a:ext cx="77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Raleway"/>
                <a:ea typeface="Raleway"/>
                <a:cs typeface="Raleway"/>
                <a:sym typeface="Raleway"/>
              </a:rPr>
              <a:t>SRVUSD Notice and Acknowledgement for Return to On-Campus Learning forms sent</a:t>
            </a:r>
            <a:r>
              <a:rPr lang="en">
                <a:solidFill>
                  <a:srgbClr val="434343"/>
                </a:solidFill>
                <a:latin typeface="Raleway"/>
                <a:ea typeface="Raleway"/>
                <a:cs typeface="Raleway"/>
                <a:sym typeface="Raleway"/>
              </a:rPr>
              <a:t> to all</a:t>
            </a:r>
            <a:r>
              <a:rPr lang="en" b="1">
                <a:solidFill>
                  <a:srgbClr val="434343"/>
                </a:solidFill>
                <a:latin typeface="Raleway"/>
                <a:ea typeface="Raleway"/>
                <a:cs typeface="Raleway"/>
                <a:sym typeface="Raleway"/>
              </a:rPr>
              <a:t> </a:t>
            </a:r>
            <a:r>
              <a:rPr lang="en">
                <a:solidFill>
                  <a:srgbClr val="434343"/>
                </a:solidFill>
                <a:latin typeface="Raleway"/>
                <a:ea typeface="Raleway"/>
                <a:cs typeface="Raleway"/>
                <a:sym typeface="Raleway"/>
              </a:rPr>
              <a:t>families with students who chose hybrid.</a:t>
            </a:r>
            <a:endParaRPr b="1">
              <a:solidFill>
                <a:srgbClr val="434343"/>
              </a:solidFill>
              <a:latin typeface="Raleway"/>
              <a:ea typeface="Raleway"/>
              <a:cs typeface="Raleway"/>
              <a:sym typeface="Raleway"/>
            </a:endParaRPr>
          </a:p>
        </p:txBody>
      </p:sp>
      <p:pic>
        <p:nvPicPr>
          <p:cNvPr id="142" name="Google Shape;142;p27"/>
          <p:cNvPicPr preferRelativeResize="0"/>
          <p:nvPr/>
        </p:nvPicPr>
        <p:blipFill>
          <a:blip r:embed="rId4">
            <a:alphaModFix/>
          </a:blip>
          <a:stretch>
            <a:fillRect/>
          </a:stretch>
        </p:blipFill>
        <p:spPr>
          <a:xfrm>
            <a:off x="430106" y="3153837"/>
            <a:ext cx="542843" cy="533225"/>
          </a:xfrm>
          <a:prstGeom prst="rect">
            <a:avLst/>
          </a:prstGeom>
          <a:noFill/>
          <a:ln>
            <a:noFill/>
          </a:ln>
        </p:spPr>
      </p:pic>
      <p:cxnSp>
        <p:nvCxnSpPr>
          <p:cNvPr id="143" name="Google Shape;143;p27"/>
          <p:cNvCxnSpPr/>
          <p:nvPr/>
        </p:nvCxnSpPr>
        <p:spPr>
          <a:xfrm>
            <a:off x="329400" y="3810972"/>
            <a:ext cx="8449500" cy="3000"/>
          </a:xfrm>
          <a:prstGeom prst="straightConnector1">
            <a:avLst/>
          </a:prstGeom>
          <a:noFill/>
          <a:ln w="9525" cap="flat" cmpd="sng">
            <a:solidFill>
              <a:schemeClr val="dk2"/>
            </a:solidFill>
            <a:prstDash val="solid"/>
            <a:round/>
            <a:headEnd type="none" w="med" len="med"/>
            <a:tailEnd type="none" w="med" len="med"/>
          </a:ln>
        </p:spPr>
      </p:cxnSp>
      <p:sp>
        <p:nvSpPr>
          <p:cNvPr id="144" name="Google Shape;144;p27"/>
          <p:cNvSpPr txBox="1"/>
          <p:nvPr/>
        </p:nvSpPr>
        <p:spPr>
          <a:xfrm>
            <a:off x="1036650" y="3896700"/>
            <a:ext cx="776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Raleway"/>
                <a:ea typeface="Raleway"/>
                <a:cs typeface="Raleway"/>
                <a:sym typeface="Raleway"/>
              </a:rPr>
              <a:t>Hybrid reopening schedules and important reminders sent</a:t>
            </a:r>
            <a:r>
              <a:rPr lang="en">
                <a:solidFill>
                  <a:srgbClr val="434343"/>
                </a:solidFill>
                <a:latin typeface="Raleway"/>
                <a:ea typeface="Raleway"/>
                <a:cs typeface="Raleway"/>
                <a:sym typeface="Raleway"/>
              </a:rPr>
              <a:t> including reminder on </a:t>
            </a:r>
            <a:br>
              <a:rPr lang="en">
                <a:solidFill>
                  <a:srgbClr val="434343"/>
                </a:solidFill>
                <a:latin typeface="Raleway"/>
                <a:ea typeface="Raleway"/>
                <a:cs typeface="Raleway"/>
                <a:sym typeface="Raleway"/>
              </a:rPr>
            </a:br>
            <a:r>
              <a:rPr lang="en">
                <a:solidFill>
                  <a:srgbClr val="434343"/>
                </a:solidFill>
                <a:latin typeface="Raleway"/>
                <a:ea typeface="Raleway"/>
                <a:cs typeface="Raleway"/>
                <a:sym typeface="Raleway"/>
              </a:rPr>
              <a:t>Notice of Acknowledgement form, health and safety protocols, and safety videos. </a:t>
            </a:r>
            <a:endParaRPr b="1">
              <a:solidFill>
                <a:srgbClr val="434343"/>
              </a:solidFill>
              <a:latin typeface="Raleway"/>
              <a:ea typeface="Raleway"/>
              <a:cs typeface="Raleway"/>
              <a:sym typeface="Raleway"/>
            </a:endParaRPr>
          </a:p>
        </p:txBody>
      </p:sp>
      <p:pic>
        <p:nvPicPr>
          <p:cNvPr id="145" name="Google Shape;145;p27"/>
          <p:cNvPicPr preferRelativeResize="0"/>
          <p:nvPr/>
        </p:nvPicPr>
        <p:blipFill>
          <a:blip r:embed="rId4">
            <a:alphaModFix/>
          </a:blip>
          <a:stretch>
            <a:fillRect/>
          </a:stretch>
        </p:blipFill>
        <p:spPr>
          <a:xfrm>
            <a:off x="421181" y="3937887"/>
            <a:ext cx="542843" cy="533225"/>
          </a:xfrm>
          <a:prstGeom prst="rect">
            <a:avLst/>
          </a:prstGeom>
          <a:noFill/>
          <a:ln>
            <a:noFill/>
          </a:ln>
        </p:spPr>
      </p:pic>
      <p:sp>
        <p:nvSpPr>
          <p:cNvPr id="146" name="Google Shape;146;p27"/>
          <p:cNvSpPr txBox="1"/>
          <p:nvPr/>
        </p:nvSpPr>
        <p:spPr>
          <a:xfrm>
            <a:off x="1054500" y="4518825"/>
            <a:ext cx="6927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434343"/>
                </a:solidFill>
                <a:latin typeface="Raleway"/>
                <a:ea typeface="Raleway"/>
                <a:cs typeface="Raleway"/>
                <a:sym typeface="Raleway"/>
              </a:rPr>
              <a:t>Reminder: Families who chose remote will remain in a remote learning environment.</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Parameters for Reopening</a:t>
            </a:r>
            <a:endParaRPr sz="1600" i="1"/>
          </a:p>
        </p:txBody>
      </p:sp>
      <p:sp>
        <p:nvSpPr>
          <p:cNvPr id="152" name="Google Shape;152;p28"/>
          <p:cNvSpPr txBox="1">
            <a:spLocks noGrp="1"/>
          </p:cNvSpPr>
          <p:nvPr>
            <p:ph type="body" idx="4294967295"/>
          </p:nvPr>
        </p:nvSpPr>
        <p:spPr>
          <a:xfrm>
            <a:off x="484600" y="1568200"/>
            <a:ext cx="8206800" cy="30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Raleway"/>
                <a:ea typeface="Raleway"/>
                <a:cs typeface="Raleway"/>
                <a:sym typeface="Raleway"/>
              </a:rPr>
              <a:t>Preschool-5th Grade Students, and Special Day Classes, will return to campus for in-person instruction when we meet these two parameters: </a:t>
            </a:r>
            <a:endParaRPr sz="1800" b="1">
              <a:solidFill>
                <a:srgbClr val="434343"/>
              </a:solidFill>
              <a:latin typeface="Raleway"/>
              <a:ea typeface="Raleway"/>
              <a:cs typeface="Raleway"/>
              <a:sym typeface="Raleway"/>
            </a:endParaRPr>
          </a:p>
          <a:p>
            <a:pPr marL="914400" lvl="0" indent="0" algn="l" rtl="0">
              <a:spcBef>
                <a:spcPts val="1600"/>
              </a:spcBef>
              <a:spcAft>
                <a:spcPts val="0"/>
              </a:spcAft>
              <a:buNone/>
            </a:pPr>
            <a:r>
              <a:rPr lang="en" sz="1600" b="1">
                <a:solidFill>
                  <a:srgbClr val="434343"/>
                </a:solidFill>
                <a:latin typeface="Raleway"/>
                <a:ea typeface="Raleway"/>
                <a:cs typeface="Raleway"/>
                <a:sym typeface="Raleway"/>
              </a:rPr>
              <a:t>COMPLETE</a:t>
            </a:r>
            <a:r>
              <a:rPr lang="en" sz="1600">
                <a:solidFill>
                  <a:srgbClr val="434343"/>
                </a:solidFill>
                <a:latin typeface="Raleway"/>
                <a:ea typeface="Raleway"/>
                <a:cs typeface="Raleway"/>
                <a:sym typeface="Raleway"/>
              </a:rPr>
              <a:t> - COVID-19 Safety Plan, posted since February 1, 2021, has been posted for seven days with no concerns from public health officials. </a:t>
            </a:r>
            <a:endParaRPr sz="1600">
              <a:solidFill>
                <a:srgbClr val="434343"/>
              </a:solidFill>
              <a:latin typeface="Raleway"/>
              <a:ea typeface="Raleway"/>
              <a:cs typeface="Raleway"/>
              <a:sym typeface="Raleway"/>
            </a:endParaRPr>
          </a:p>
          <a:p>
            <a:pPr marL="914400" lvl="0" indent="0" algn="l" rtl="0">
              <a:spcBef>
                <a:spcPts val="1600"/>
              </a:spcBef>
              <a:spcAft>
                <a:spcPts val="0"/>
              </a:spcAft>
              <a:buNone/>
            </a:pPr>
            <a:r>
              <a:rPr lang="en" sz="1600" b="1">
                <a:solidFill>
                  <a:srgbClr val="434343"/>
                </a:solidFill>
                <a:latin typeface="Raleway"/>
                <a:ea typeface="Raleway"/>
                <a:cs typeface="Raleway"/>
                <a:sym typeface="Raleway"/>
              </a:rPr>
              <a:t>COMPLETE </a:t>
            </a:r>
            <a:r>
              <a:rPr lang="en" sz="1600">
                <a:solidFill>
                  <a:srgbClr val="434343"/>
                </a:solidFill>
                <a:latin typeface="Raleway"/>
                <a:ea typeface="Raleway"/>
                <a:cs typeface="Raleway"/>
                <a:sym typeface="Raleway"/>
              </a:rPr>
              <a:t>- Contra Costa County reaches case rates below 25 per 100,000 population for a minimum of five days in a row. </a:t>
            </a:r>
            <a:endParaRPr sz="1600">
              <a:solidFill>
                <a:srgbClr val="434343"/>
              </a:solidFill>
              <a:latin typeface="Raleway"/>
              <a:ea typeface="Raleway"/>
              <a:cs typeface="Raleway"/>
              <a:sym typeface="Raleway"/>
            </a:endParaRPr>
          </a:p>
          <a:p>
            <a:pPr marL="0" lvl="0" indent="0" algn="l" rtl="0">
              <a:spcBef>
                <a:spcPts val="1600"/>
              </a:spcBef>
              <a:spcAft>
                <a:spcPts val="0"/>
              </a:spcAft>
              <a:buNone/>
            </a:pPr>
            <a:endParaRPr sz="1500" b="1">
              <a:solidFill>
                <a:srgbClr val="434343"/>
              </a:solidFill>
              <a:latin typeface="Raleway"/>
              <a:ea typeface="Raleway"/>
              <a:cs typeface="Raleway"/>
              <a:sym typeface="Raleway"/>
            </a:endParaRPr>
          </a:p>
          <a:p>
            <a:pPr marL="0" lvl="0" indent="0" algn="l" rtl="0">
              <a:spcBef>
                <a:spcPts val="1600"/>
              </a:spcBef>
              <a:spcAft>
                <a:spcPts val="0"/>
              </a:spcAft>
              <a:buNone/>
            </a:pPr>
            <a:endParaRPr sz="1600">
              <a:solidFill>
                <a:srgbClr val="434343"/>
              </a:solidFill>
              <a:latin typeface="Raleway"/>
              <a:ea typeface="Raleway"/>
              <a:cs typeface="Raleway"/>
              <a:sym typeface="Raleway"/>
            </a:endParaRPr>
          </a:p>
          <a:p>
            <a:pPr marL="457200" lvl="0" indent="0" algn="l" rtl="0">
              <a:spcBef>
                <a:spcPts val="1600"/>
              </a:spcBef>
              <a:spcAft>
                <a:spcPts val="1600"/>
              </a:spcAft>
              <a:buNone/>
            </a:pPr>
            <a:endParaRPr sz="1600">
              <a:solidFill>
                <a:srgbClr val="434343"/>
              </a:solidFill>
              <a:latin typeface="Raleway"/>
              <a:ea typeface="Raleway"/>
              <a:cs typeface="Raleway"/>
              <a:sym typeface="Raleway"/>
            </a:endParaRPr>
          </a:p>
        </p:txBody>
      </p:sp>
      <p:pic>
        <p:nvPicPr>
          <p:cNvPr id="153" name="Google Shape;153;p28"/>
          <p:cNvPicPr preferRelativeResize="0"/>
          <p:nvPr/>
        </p:nvPicPr>
        <p:blipFill>
          <a:blip r:embed="rId3">
            <a:alphaModFix/>
          </a:blip>
          <a:stretch>
            <a:fillRect/>
          </a:stretch>
        </p:blipFill>
        <p:spPr>
          <a:xfrm>
            <a:off x="8156450" y="4191725"/>
            <a:ext cx="833525" cy="833525"/>
          </a:xfrm>
          <a:prstGeom prst="rect">
            <a:avLst/>
          </a:prstGeom>
          <a:noFill/>
          <a:ln>
            <a:noFill/>
          </a:ln>
        </p:spPr>
      </p:pic>
      <p:pic>
        <p:nvPicPr>
          <p:cNvPr id="154" name="Google Shape;154;p28"/>
          <p:cNvPicPr preferRelativeResize="0"/>
          <p:nvPr/>
        </p:nvPicPr>
        <p:blipFill>
          <a:blip r:embed="rId4">
            <a:alphaModFix/>
          </a:blip>
          <a:stretch>
            <a:fillRect/>
          </a:stretch>
        </p:blipFill>
        <p:spPr>
          <a:xfrm>
            <a:off x="674625" y="2453298"/>
            <a:ext cx="634945" cy="623700"/>
          </a:xfrm>
          <a:prstGeom prst="rect">
            <a:avLst/>
          </a:prstGeom>
          <a:noFill/>
          <a:ln>
            <a:noFill/>
          </a:ln>
        </p:spPr>
      </p:pic>
      <p:pic>
        <p:nvPicPr>
          <p:cNvPr id="155" name="Google Shape;155;p28"/>
          <p:cNvPicPr preferRelativeResize="0"/>
          <p:nvPr/>
        </p:nvPicPr>
        <p:blipFill>
          <a:blip r:embed="rId4">
            <a:alphaModFix/>
          </a:blip>
          <a:stretch>
            <a:fillRect/>
          </a:stretch>
        </p:blipFill>
        <p:spPr>
          <a:xfrm>
            <a:off x="674625" y="3180123"/>
            <a:ext cx="634945" cy="62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25" y="3485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 </a:t>
            </a:r>
            <a:r>
              <a:rPr lang="en" sz="2600"/>
              <a:t>6th Grade</a:t>
            </a:r>
            <a:endParaRPr sz="2600"/>
          </a:p>
          <a:p>
            <a:pPr marL="0" lvl="0" indent="0" algn="l" rtl="0">
              <a:spcBef>
                <a:spcPts val="0"/>
              </a:spcBef>
              <a:spcAft>
                <a:spcPts val="0"/>
              </a:spcAft>
              <a:buNone/>
            </a:pPr>
            <a:r>
              <a:rPr lang="en" sz="1600" i="1"/>
              <a:t>Purple Tier</a:t>
            </a:r>
            <a:endParaRPr sz="1600" i="1"/>
          </a:p>
        </p:txBody>
      </p:sp>
      <p:sp>
        <p:nvSpPr>
          <p:cNvPr id="161" name="Google Shape;161;p29"/>
          <p:cNvSpPr txBox="1">
            <a:spLocks noGrp="1"/>
          </p:cNvSpPr>
          <p:nvPr>
            <p:ph type="body" idx="4294967295"/>
          </p:nvPr>
        </p:nvSpPr>
        <p:spPr>
          <a:xfrm>
            <a:off x="290475" y="1492900"/>
            <a:ext cx="8520600" cy="32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434343"/>
                </a:solidFill>
                <a:latin typeface="Raleway"/>
                <a:ea typeface="Raleway"/>
                <a:cs typeface="Raleway"/>
                <a:sym typeface="Raleway"/>
              </a:rPr>
              <a:t>RECOMMENDATION - Since Contra Costa County has reached case rates below 25 per 100,000 population for a minimum of five days in a row, SRVUSD recommends bringing back 6th grade students, who have requested hybrid, for </a:t>
            </a:r>
            <a:r>
              <a:rPr lang="en" sz="1200" b="1" i="1">
                <a:solidFill>
                  <a:srgbClr val="434343"/>
                </a:solidFill>
                <a:latin typeface="Raleway"/>
                <a:ea typeface="Raleway"/>
                <a:cs typeface="Raleway"/>
                <a:sym typeface="Raleway"/>
              </a:rPr>
              <a:t>modified</a:t>
            </a:r>
            <a:r>
              <a:rPr lang="en" sz="1200" b="1">
                <a:solidFill>
                  <a:srgbClr val="434343"/>
                </a:solidFill>
                <a:latin typeface="Raleway"/>
                <a:ea typeface="Raleway"/>
                <a:cs typeface="Raleway"/>
                <a:sym typeface="Raleway"/>
              </a:rPr>
              <a:t> hybrid in-person instruction for their core classes while in the Purple Tier.</a:t>
            </a:r>
            <a:endParaRPr sz="1200" b="1">
              <a:solidFill>
                <a:srgbClr val="434343"/>
              </a:solidFill>
              <a:latin typeface="Raleway"/>
              <a:ea typeface="Raleway"/>
              <a:cs typeface="Raleway"/>
              <a:sym typeface="Raleway"/>
            </a:endParaRPr>
          </a:p>
          <a:p>
            <a:pPr marL="457200" lvl="0" indent="-304800" algn="l" rtl="0">
              <a:spcBef>
                <a:spcPts val="160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Modified</a:t>
            </a:r>
            <a:r>
              <a:rPr lang="en" sz="1200" i="1">
                <a:solidFill>
                  <a:srgbClr val="434343"/>
                </a:solidFill>
                <a:latin typeface="Raleway"/>
                <a:ea typeface="Raleway"/>
                <a:cs typeface="Raleway"/>
                <a:sym typeface="Raleway"/>
              </a:rPr>
              <a:t> </a:t>
            </a:r>
            <a:r>
              <a:rPr lang="en" sz="1200">
                <a:solidFill>
                  <a:srgbClr val="434343"/>
                </a:solidFill>
                <a:latin typeface="Raleway"/>
                <a:ea typeface="Raleway"/>
                <a:cs typeface="Raleway"/>
                <a:sym typeface="Raleway"/>
              </a:rPr>
              <a:t>is defined as two days per week, </a:t>
            </a:r>
            <a:r>
              <a:rPr lang="en" sz="1200" i="1">
                <a:solidFill>
                  <a:srgbClr val="434343"/>
                </a:solidFill>
                <a:latin typeface="Raleway"/>
                <a:ea typeface="Raleway"/>
                <a:cs typeface="Raleway"/>
                <a:sym typeface="Raleway"/>
              </a:rPr>
              <a:t>in either the morning or afternoon</a:t>
            </a:r>
            <a:r>
              <a:rPr lang="en" sz="1200">
                <a:solidFill>
                  <a:srgbClr val="434343"/>
                </a:solidFill>
                <a:latin typeface="Raleway"/>
                <a:ea typeface="Raleway"/>
                <a:cs typeface="Raleway"/>
                <a:sym typeface="Raleway"/>
              </a:rPr>
              <a:t>, in our A/B model</a:t>
            </a:r>
            <a:endParaRPr sz="1200">
              <a:solidFill>
                <a:srgbClr val="434343"/>
              </a:solidFill>
              <a:latin typeface="Raleway"/>
              <a:ea typeface="Raleway"/>
              <a:cs typeface="Raleway"/>
              <a:sym typeface="Raleway"/>
            </a:endParaRPr>
          </a:p>
          <a:p>
            <a:pPr marL="914400" lvl="1"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Modified hybrid students will have approximately 2.5 hours of in-person instruction per A/B cohort day</a:t>
            </a:r>
            <a:endParaRPr sz="1200">
              <a:solidFill>
                <a:srgbClr val="434343"/>
              </a:solidFill>
              <a:latin typeface="Raleway"/>
              <a:ea typeface="Raleway"/>
              <a:cs typeface="Raleway"/>
              <a:sym typeface="Raleway"/>
            </a:endParaRPr>
          </a:p>
          <a:p>
            <a:pPr marL="914400" lvl="1"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A/B cohort assignment details will be shared by principals by Friday, February 12, 2021</a:t>
            </a:r>
            <a:endParaRPr sz="1200">
              <a:solidFill>
                <a:srgbClr val="434343"/>
              </a:solidFill>
              <a:latin typeface="Raleway"/>
              <a:ea typeface="Raleway"/>
              <a:cs typeface="Raleway"/>
              <a:sym typeface="Raleway"/>
            </a:endParaRPr>
          </a:p>
          <a:p>
            <a:pPr marL="914400" lvl="1"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Students will have the opportunity to attend learning pods on days when they only have one class for supervised learning</a:t>
            </a:r>
            <a:endParaRPr sz="1200">
              <a:solidFill>
                <a:srgbClr val="434343"/>
              </a:solidFill>
              <a:latin typeface="Raleway"/>
              <a:ea typeface="Raleway"/>
              <a:cs typeface="Raleway"/>
              <a:sym typeface="Raleway"/>
            </a:endParaRPr>
          </a:p>
          <a:p>
            <a:pPr marL="457200" lvl="0"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Core classes are defined as English Language Arts, Social Studies and Reading Class</a:t>
            </a:r>
            <a:endParaRPr sz="1200">
              <a:solidFill>
                <a:srgbClr val="434343"/>
              </a:solidFill>
              <a:latin typeface="Raleway"/>
              <a:ea typeface="Raleway"/>
              <a:cs typeface="Raleway"/>
              <a:sym typeface="Raleway"/>
            </a:endParaRPr>
          </a:p>
          <a:p>
            <a:pPr marL="914400" lvl="1"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We’ve chosen core classes because students are already within a stable cohort and this allows us to better ensure their health and safety while in the Purple Tier</a:t>
            </a:r>
            <a:endParaRPr sz="1200">
              <a:solidFill>
                <a:srgbClr val="434343"/>
              </a:solidFill>
              <a:latin typeface="Raleway"/>
              <a:ea typeface="Raleway"/>
              <a:cs typeface="Raleway"/>
              <a:sym typeface="Raleway"/>
            </a:endParaRPr>
          </a:p>
          <a:p>
            <a:pPr marL="457200" lvl="0"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Once we move into the Red Tier, hybrid students would move to our original hybrid schedule where they would attend in-person for two </a:t>
            </a:r>
            <a:r>
              <a:rPr lang="en" sz="1200" i="1">
                <a:solidFill>
                  <a:srgbClr val="434343"/>
                </a:solidFill>
                <a:latin typeface="Raleway"/>
                <a:ea typeface="Raleway"/>
                <a:cs typeface="Raleway"/>
                <a:sym typeface="Raleway"/>
              </a:rPr>
              <a:t>full</a:t>
            </a:r>
            <a:r>
              <a:rPr lang="en" sz="1200">
                <a:solidFill>
                  <a:srgbClr val="434343"/>
                </a:solidFill>
                <a:latin typeface="Raleway"/>
                <a:ea typeface="Raleway"/>
                <a:cs typeface="Raleway"/>
                <a:sym typeface="Raleway"/>
              </a:rPr>
              <a:t> days per week, not just the morning or afternoon, in our A/B model</a:t>
            </a:r>
            <a:endParaRPr sz="1200">
              <a:solidFill>
                <a:srgbClr val="434343"/>
              </a:solidFill>
              <a:latin typeface="Raleway"/>
              <a:ea typeface="Raleway"/>
              <a:cs typeface="Raleway"/>
              <a:sym typeface="Raleway"/>
            </a:endParaRPr>
          </a:p>
          <a:p>
            <a:pPr marL="457200" lvl="0" indent="-304800" algn="l" rtl="0">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We will continue to provide an effective remote learning environment for those who have chosen remote</a:t>
            </a:r>
            <a:endParaRPr sz="1200">
              <a:solidFill>
                <a:srgbClr val="434343"/>
              </a:solidFill>
              <a:latin typeface="Raleway"/>
              <a:ea typeface="Raleway"/>
              <a:cs typeface="Raleway"/>
              <a:sym typeface="Raleway"/>
            </a:endParaRPr>
          </a:p>
        </p:txBody>
      </p:sp>
      <p:pic>
        <p:nvPicPr>
          <p:cNvPr id="162" name="Google Shape;162;p29"/>
          <p:cNvPicPr preferRelativeResize="0"/>
          <p:nvPr/>
        </p:nvPicPr>
        <p:blipFill>
          <a:blip r:embed="rId3">
            <a:alphaModFix/>
          </a:blip>
          <a:stretch>
            <a:fillRect/>
          </a:stretch>
        </p:blipFill>
        <p:spPr>
          <a:xfrm>
            <a:off x="8545975" y="4511850"/>
            <a:ext cx="533575" cy="53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
        <p:cNvGrpSpPr/>
        <p:nvPr/>
      </p:nvGrpSpPr>
      <p:grpSpPr>
        <a:xfrm>
          <a:off x="0" y="0"/>
          <a:ext cx="0" cy="0"/>
          <a:chOff x="0" y="0"/>
          <a:chExt cx="0" cy="0"/>
        </a:xfrm>
      </p:grpSpPr>
      <p:sp>
        <p:nvSpPr>
          <p:cNvPr id="167" name="Google Shape;167;p30"/>
          <p:cNvSpPr/>
          <p:nvPr/>
        </p:nvSpPr>
        <p:spPr>
          <a:xfrm>
            <a:off x="-10575" y="1263500"/>
            <a:ext cx="9193200" cy="2071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txBox="1"/>
          <p:nvPr/>
        </p:nvSpPr>
        <p:spPr>
          <a:xfrm>
            <a:off x="408375" y="1914500"/>
            <a:ext cx="83553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b="1">
                <a:solidFill>
                  <a:schemeClr val="lt1"/>
                </a:solidFill>
                <a:latin typeface="Raleway"/>
                <a:ea typeface="Raleway"/>
                <a:cs typeface="Raleway"/>
                <a:sym typeface="Raleway"/>
              </a:rPr>
              <a:t>We are ready!</a:t>
            </a:r>
            <a:endParaRPr sz="3800" b="1">
              <a:solidFill>
                <a:srgbClr val="93C47D"/>
              </a:solidFill>
              <a:latin typeface="Raleway"/>
              <a:ea typeface="Raleway"/>
              <a:cs typeface="Raleway"/>
              <a:sym typeface="Raleway"/>
            </a:endParaRPr>
          </a:p>
        </p:txBody>
      </p:sp>
      <p:pic>
        <p:nvPicPr>
          <p:cNvPr id="169" name="Google Shape;169;p30"/>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25" y="4247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Hybrid Reopening Schedule </a:t>
            </a:r>
            <a:endParaRPr b="1"/>
          </a:p>
        </p:txBody>
      </p:sp>
      <p:sp>
        <p:nvSpPr>
          <p:cNvPr id="175" name="Google Shape;175;p31"/>
          <p:cNvSpPr txBox="1"/>
          <p:nvPr/>
        </p:nvSpPr>
        <p:spPr>
          <a:xfrm>
            <a:off x="255325" y="1397650"/>
            <a:ext cx="8373000" cy="36219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434343"/>
              </a:buClr>
              <a:buSzPts val="1400"/>
              <a:buFont typeface="Raleway"/>
              <a:buChar char="●"/>
            </a:pPr>
            <a:r>
              <a:rPr lang="en" b="1">
                <a:solidFill>
                  <a:srgbClr val="434343"/>
                </a:solidFill>
                <a:latin typeface="Raleway"/>
                <a:ea typeface="Raleway"/>
                <a:cs typeface="Raleway"/>
                <a:sym typeface="Raleway"/>
              </a:rPr>
              <a:t>Wednesday, February 10, 2021</a:t>
            </a:r>
            <a:endParaRPr>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All Preschools and Grades TK-2 begin </a:t>
            </a:r>
            <a:br>
              <a:rPr lang="en">
                <a:solidFill>
                  <a:srgbClr val="434343"/>
                </a:solidFill>
                <a:latin typeface="Raleway"/>
                <a:ea typeface="Raleway"/>
                <a:cs typeface="Raleway"/>
                <a:sym typeface="Raleway"/>
              </a:rPr>
            </a:br>
            <a:r>
              <a:rPr lang="en" i="1">
                <a:solidFill>
                  <a:srgbClr val="434343"/>
                </a:solidFill>
                <a:latin typeface="Raleway"/>
                <a:ea typeface="Raleway"/>
                <a:cs typeface="Raleway"/>
                <a:sym typeface="Raleway"/>
              </a:rPr>
              <a:t>General Education, County Preschool, &amp; Special Day Classes</a:t>
            </a:r>
            <a:endParaRPr i="1">
              <a:solidFill>
                <a:srgbClr val="434343"/>
              </a:solidFill>
              <a:latin typeface="Raleway"/>
              <a:ea typeface="Raleway"/>
              <a:cs typeface="Raleway"/>
              <a:sym typeface="Raleway"/>
            </a:endParaRPr>
          </a:p>
          <a:p>
            <a:pPr marL="457200" lvl="0" indent="-317500" algn="l" rtl="0">
              <a:lnSpc>
                <a:spcPct val="115000"/>
              </a:lnSpc>
              <a:spcBef>
                <a:spcPts val="0"/>
              </a:spcBef>
              <a:spcAft>
                <a:spcPts val="0"/>
              </a:spcAft>
              <a:buClr>
                <a:srgbClr val="434343"/>
              </a:buClr>
              <a:buSzPts val="1400"/>
              <a:buChar char="●"/>
            </a:pPr>
            <a:r>
              <a:rPr lang="en" b="1">
                <a:solidFill>
                  <a:srgbClr val="434343"/>
                </a:solidFill>
                <a:latin typeface="Raleway"/>
                <a:ea typeface="Raleway"/>
                <a:cs typeface="Raleway"/>
                <a:sym typeface="Raleway"/>
              </a:rPr>
              <a:t>Friday, February 12, 2021</a:t>
            </a:r>
            <a:endParaRPr b="1">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Char char="○"/>
            </a:pPr>
            <a:r>
              <a:rPr lang="en">
                <a:solidFill>
                  <a:srgbClr val="434343"/>
                </a:solidFill>
                <a:latin typeface="Raleway"/>
                <a:ea typeface="Raleway"/>
                <a:cs typeface="Raleway"/>
                <a:sym typeface="Raleway"/>
              </a:rPr>
              <a:t>No School - Teacher Work Day</a:t>
            </a:r>
            <a:endParaRPr>
              <a:solidFill>
                <a:srgbClr val="434343"/>
              </a:solidFill>
              <a:latin typeface="Raleway"/>
              <a:ea typeface="Raleway"/>
              <a:cs typeface="Raleway"/>
              <a:sym typeface="Raleway"/>
            </a:endParaRPr>
          </a:p>
          <a:p>
            <a:pPr marL="457200" lvl="0" indent="-317500" algn="l" rtl="0">
              <a:lnSpc>
                <a:spcPct val="115000"/>
              </a:lnSpc>
              <a:spcBef>
                <a:spcPts val="0"/>
              </a:spcBef>
              <a:spcAft>
                <a:spcPts val="0"/>
              </a:spcAft>
              <a:buClr>
                <a:srgbClr val="434343"/>
              </a:buClr>
              <a:buSzPts val="1400"/>
              <a:buChar char="●"/>
            </a:pPr>
            <a:r>
              <a:rPr lang="en" b="1">
                <a:solidFill>
                  <a:srgbClr val="434343"/>
                </a:solidFill>
                <a:latin typeface="Raleway"/>
                <a:ea typeface="Raleway"/>
                <a:cs typeface="Raleway"/>
                <a:sym typeface="Raleway"/>
              </a:rPr>
              <a:t>Monday, February 15, 2021</a:t>
            </a:r>
            <a:endParaRPr>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No School - President’s Day Holiday</a:t>
            </a:r>
            <a:endParaRPr>
              <a:solidFill>
                <a:srgbClr val="434343"/>
              </a:solidFill>
              <a:latin typeface="Raleway"/>
              <a:ea typeface="Raleway"/>
              <a:cs typeface="Raleway"/>
              <a:sym typeface="Raleway"/>
            </a:endParaRPr>
          </a:p>
          <a:p>
            <a:pPr marL="457200" lvl="0" indent="-317500" algn="l" rtl="0">
              <a:lnSpc>
                <a:spcPct val="115000"/>
              </a:lnSpc>
              <a:spcBef>
                <a:spcPts val="0"/>
              </a:spcBef>
              <a:spcAft>
                <a:spcPts val="0"/>
              </a:spcAft>
              <a:buClr>
                <a:srgbClr val="434343"/>
              </a:buClr>
              <a:buSzPts val="1400"/>
              <a:buFont typeface="Raleway"/>
              <a:buChar char="●"/>
            </a:pPr>
            <a:r>
              <a:rPr lang="en" b="1">
                <a:solidFill>
                  <a:srgbClr val="434343"/>
                </a:solidFill>
                <a:latin typeface="Raleway"/>
                <a:ea typeface="Raleway"/>
                <a:cs typeface="Raleway"/>
                <a:sym typeface="Raleway"/>
              </a:rPr>
              <a:t>Tuesday, February 16, 2021 </a:t>
            </a:r>
            <a:endParaRPr>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Char char="○"/>
            </a:pPr>
            <a:r>
              <a:rPr lang="en">
                <a:solidFill>
                  <a:srgbClr val="434343"/>
                </a:solidFill>
                <a:latin typeface="Raleway"/>
                <a:ea typeface="Raleway"/>
                <a:cs typeface="Raleway"/>
                <a:sym typeface="Raleway"/>
              </a:rPr>
              <a:t>Because of the holiday weekend, we will be moving our Monday schedule to Tuesday for elementary. This means </a:t>
            </a:r>
            <a:r>
              <a:rPr lang="en" b="1">
                <a:solidFill>
                  <a:srgbClr val="434343"/>
                </a:solidFill>
                <a:latin typeface="Raleway"/>
                <a:ea typeface="Raleway"/>
                <a:cs typeface="Raleway"/>
                <a:sym typeface="Raleway"/>
              </a:rPr>
              <a:t>no students will be on campus</a:t>
            </a:r>
            <a:r>
              <a:rPr lang="en">
                <a:solidFill>
                  <a:srgbClr val="434343"/>
                </a:solidFill>
                <a:latin typeface="Raleway"/>
                <a:ea typeface="Raleway"/>
                <a:cs typeface="Raleway"/>
                <a:sym typeface="Raleway"/>
              </a:rPr>
              <a:t> and will engage remotely. </a:t>
            </a:r>
            <a:endParaRPr>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Char char="■"/>
            </a:pPr>
            <a:r>
              <a:rPr lang="en">
                <a:solidFill>
                  <a:srgbClr val="434343"/>
                </a:solidFill>
                <a:latin typeface="Raleway"/>
                <a:ea typeface="Raleway"/>
                <a:cs typeface="Raleway"/>
                <a:sym typeface="Raleway"/>
              </a:rPr>
              <a:t>Elementary -</a:t>
            </a:r>
            <a:r>
              <a:rPr lang="en" b="1">
                <a:solidFill>
                  <a:srgbClr val="434343"/>
                </a:solidFill>
                <a:latin typeface="Raleway"/>
                <a:ea typeface="Raleway"/>
                <a:cs typeface="Raleway"/>
                <a:sym typeface="Raleway"/>
              </a:rPr>
              <a:t> </a:t>
            </a:r>
            <a:r>
              <a:rPr lang="en">
                <a:solidFill>
                  <a:srgbClr val="434343"/>
                </a:solidFill>
                <a:latin typeface="Raleway"/>
                <a:ea typeface="Raleway"/>
                <a:cs typeface="Raleway"/>
                <a:sym typeface="Raleway"/>
              </a:rPr>
              <a:t>Follow the remote Monday bell schedule</a:t>
            </a:r>
            <a:endParaRPr>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Secondary - Follows the remote Block Schedule for an Odd Day</a:t>
            </a:r>
            <a:endParaRPr>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Due to the Monday holiday, Tuesday will follow a Monday remote schedule in order </a:t>
            </a:r>
            <a:br>
              <a:rPr lang="en">
                <a:solidFill>
                  <a:srgbClr val="434343"/>
                </a:solidFill>
                <a:latin typeface="Raleway"/>
                <a:ea typeface="Raleway"/>
                <a:cs typeface="Raleway"/>
                <a:sym typeface="Raleway"/>
              </a:rPr>
            </a:br>
            <a:r>
              <a:rPr lang="en">
                <a:solidFill>
                  <a:srgbClr val="434343"/>
                </a:solidFill>
                <a:latin typeface="Raleway"/>
                <a:ea typeface="Raleway"/>
                <a:cs typeface="Raleway"/>
                <a:sym typeface="Raleway"/>
              </a:rPr>
              <a:t>to balance elementary teacher prep time</a:t>
            </a:r>
            <a:endParaRPr>
              <a:solidFill>
                <a:srgbClr val="434343"/>
              </a:solidFill>
              <a:latin typeface="Raleway"/>
              <a:ea typeface="Raleway"/>
              <a:cs typeface="Raleway"/>
              <a:sym typeface="Raleway"/>
            </a:endParaRPr>
          </a:p>
        </p:txBody>
      </p:sp>
      <p:pic>
        <p:nvPicPr>
          <p:cNvPr id="176" name="Google Shape;176;p31"/>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25" y="4247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Hybrid Reopening Schedule Continued</a:t>
            </a:r>
            <a:endParaRPr b="1"/>
          </a:p>
        </p:txBody>
      </p:sp>
      <p:sp>
        <p:nvSpPr>
          <p:cNvPr id="182" name="Google Shape;182;p32"/>
          <p:cNvSpPr txBox="1"/>
          <p:nvPr/>
        </p:nvSpPr>
        <p:spPr>
          <a:xfrm>
            <a:off x="246400" y="1379825"/>
            <a:ext cx="8520600" cy="3588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434343"/>
              </a:buClr>
              <a:buSzPts val="1400"/>
              <a:buFont typeface="Raleway"/>
              <a:buChar char="●"/>
            </a:pPr>
            <a:r>
              <a:rPr lang="en" b="1">
                <a:solidFill>
                  <a:srgbClr val="434343"/>
                </a:solidFill>
                <a:latin typeface="Raleway"/>
                <a:ea typeface="Raleway"/>
                <a:cs typeface="Raleway"/>
                <a:sym typeface="Raleway"/>
              </a:rPr>
              <a:t>Wednesday, February 17, 2021</a:t>
            </a:r>
            <a:endParaRPr b="1">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Elementary </a:t>
            </a:r>
            <a:endParaRPr>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All Grades 3-5 begin</a:t>
            </a:r>
            <a:br>
              <a:rPr lang="en">
                <a:solidFill>
                  <a:srgbClr val="434343"/>
                </a:solidFill>
                <a:latin typeface="Raleway"/>
                <a:ea typeface="Raleway"/>
                <a:cs typeface="Raleway"/>
                <a:sym typeface="Raleway"/>
              </a:rPr>
            </a:br>
            <a:r>
              <a:rPr lang="en" i="1">
                <a:solidFill>
                  <a:srgbClr val="434343"/>
                </a:solidFill>
                <a:latin typeface="Raleway"/>
                <a:ea typeface="Raleway"/>
                <a:cs typeface="Raleway"/>
                <a:sym typeface="Raleway"/>
              </a:rPr>
              <a:t>General Education &amp; Special Day Classes</a:t>
            </a:r>
            <a:endParaRPr i="1">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Middle School </a:t>
            </a:r>
            <a:endParaRPr>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Font typeface="Raleway"/>
              <a:buChar char="■"/>
            </a:pPr>
            <a:r>
              <a:rPr lang="en" u="sng">
                <a:solidFill>
                  <a:srgbClr val="434343"/>
                </a:solidFill>
                <a:latin typeface="Raleway"/>
                <a:ea typeface="Raleway"/>
                <a:cs typeface="Raleway"/>
                <a:sym typeface="Raleway"/>
              </a:rPr>
              <a:t>Pending Board Approval</a:t>
            </a:r>
            <a:r>
              <a:rPr lang="en">
                <a:solidFill>
                  <a:srgbClr val="434343"/>
                </a:solidFill>
                <a:latin typeface="Raleway"/>
                <a:ea typeface="Raleway"/>
                <a:cs typeface="Raleway"/>
                <a:sym typeface="Raleway"/>
              </a:rPr>
              <a:t> - 6th grade core classes ONLY begin </a:t>
            </a:r>
            <a:r>
              <a:rPr lang="en" u="sng">
                <a:solidFill>
                  <a:srgbClr val="434343"/>
                </a:solidFill>
                <a:latin typeface="Raleway"/>
                <a:ea typeface="Raleway"/>
                <a:cs typeface="Raleway"/>
                <a:sym typeface="Raleway"/>
              </a:rPr>
              <a:t>(Cohort A)</a:t>
            </a:r>
            <a:endParaRPr i="1">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Grades 6-8 Special Day Classes begin</a:t>
            </a:r>
            <a:endParaRPr i="1">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High School</a:t>
            </a:r>
            <a:endParaRPr>
              <a:solidFill>
                <a:srgbClr val="434343"/>
              </a:solidFill>
              <a:latin typeface="Raleway"/>
              <a:ea typeface="Raleway"/>
              <a:cs typeface="Raleway"/>
              <a:sym typeface="Raleway"/>
            </a:endParaRPr>
          </a:p>
          <a:p>
            <a:pPr marL="1371600" lvl="2"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Grades 9-12 Special Day Classes &amp; Adult Transition begin</a:t>
            </a:r>
            <a:endParaRPr i="1">
              <a:solidFill>
                <a:srgbClr val="434343"/>
              </a:solidFill>
              <a:latin typeface="Raleway"/>
              <a:ea typeface="Raleway"/>
              <a:cs typeface="Raleway"/>
              <a:sym typeface="Raleway"/>
            </a:endParaRPr>
          </a:p>
          <a:p>
            <a:pPr marL="457200" lvl="0" indent="-317500" algn="l" rtl="0">
              <a:lnSpc>
                <a:spcPct val="115000"/>
              </a:lnSpc>
              <a:spcBef>
                <a:spcPts val="0"/>
              </a:spcBef>
              <a:spcAft>
                <a:spcPts val="0"/>
              </a:spcAft>
              <a:buClr>
                <a:srgbClr val="434343"/>
              </a:buClr>
              <a:buSzPts val="1400"/>
              <a:buFont typeface="Raleway"/>
              <a:buChar char="●"/>
            </a:pPr>
            <a:r>
              <a:rPr lang="en" b="1">
                <a:solidFill>
                  <a:srgbClr val="434343"/>
                </a:solidFill>
                <a:latin typeface="Raleway"/>
                <a:ea typeface="Raleway"/>
                <a:cs typeface="Raleway"/>
                <a:sym typeface="Raleway"/>
              </a:rPr>
              <a:t>Thursday, February 18, 2021</a:t>
            </a:r>
            <a:endParaRPr>
              <a:solidFill>
                <a:srgbClr val="434343"/>
              </a:solidFill>
              <a:latin typeface="Raleway"/>
              <a:ea typeface="Raleway"/>
              <a:cs typeface="Raleway"/>
              <a:sym typeface="Raleway"/>
            </a:endParaRPr>
          </a:p>
          <a:p>
            <a:pPr marL="914400" lvl="1" indent="-317500" algn="l" rtl="0">
              <a:lnSpc>
                <a:spcPct val="115000"/>
              </a:lnSpc>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Middle School</a:t>
            </a:r>
            <a:endParaRPr>
              <a:solidFill>
                <a:srgbClr val="434343"/>
              </a:solidFill>
              <a:latin typeface="Raleway"/>
              <a:ea typeface="Raleway"/>
              <a:cs typeface="Raleway"/>
              <a:sym typeface="Raleway"/>
            </a:endParaRPr>
          </a:p>
          <a:p>
            <a:pPr marL="1371600" lvl="2" indent="-311150" algn="l" rtl="0">
              <a:lnSpc>
                <a:spcPct val="115000"/>
              </a:lnSpc>
              <a:spcBef>
                <a:spcPts val="0"/>
              </a:spcBef>
              <a:spcAft>
                <a:spcPts val="0"/>
              </a:spcAft>
              <a:buClr>
                <a:srgbClr val="434343"/>
              </a:buClr>
              <a:buSzPts val="1300"/>
              <a:buFont typeface="Raleway"/>
              <a:buChar char="■"/>
            </a:pPr>
            <a:r>
              <a:rPr lang="en" u="sng">
                <a:solidFill>
                  <a:srgbClr val="434343"/>
                </a:solidFill>
                <a:latin typeface="Raleway"/>
                <a:ea typeface="Raleway"/>
                <a:cs typeface="Raleway"/>
                <a:sym typeface="Raleway"/>
              </a:rPr>
              <a:t>Pending Board Approval</a:t>
            </a:r>
            <a:r>
              <a:rPr lang="en">
                <a:solidFill>
                  <a:srgbClr val="434343"/>
                </a:solidFill>
                <a:latin typeface="Raleway"/>
                <a:ea typeface="Raleway"/>
                <a:cs typeface="Raleway"/>
                <a:sym typeface="Raleway"/>
              </a:rPr>
              <a:t> - 6th grade core classes ONLY begin </a:t>
            </a:r>
            <a:r>
              <a:rPr lang="en" u="sng">
                <a:solidFill>
                  <a:srgbClr val="434343"/>
                </a:solidFill>
                <a:latin typeface="Raleway"/>
                <a:ea typeface="Raleway"/>
                <a:cs typeface="Raleway"/>
                <a:sym typeface="Raleway"/>
              </a:rPr>
              <a:t>(Cohort B)</a:t>
            </a:r>
            <a:r>
              <a:rPr lang="en" sz="1300" u="sng">
                <a:solidFill>
                  <a:srgbClr val="434343"/>
                </a:solidFill>
                <a:latin typeface="Raleway"/>
                <a:ea typeface="Raleway"/>
                <a:cs typeface="Raleway"/>
                <a:sym typeface="Raleway"/>
              </a:rPr>
              <a:t/>
            </a:r>
            <a:br>
              <a:rPr lang="en" sz="1300" u="sng">
                <a:solidFill>
                  <a:srgbClr val="434343"/>
                </a:solidFill>
                <a:latin typeface="Raleway"/>
                <a:ea typeface="Raleway"/>
                <a:cs typeface="Raleway"/>
                <a:sym typeface="Raleway"/>
              </a:rPr>
            </a:br>
            <a:endParaRPr sz="1300" u="sng">
              <a:solidFill>
                <a:srgbClr val="434343"/>
              </a:solidFill>
              <a:latin typeface="Raleway"/>
              <a:ea typeface="Raleway"/>
              <a:cs typeface="Raleway"/>
              <a:sym typeface="Raleway"/>
            </a:endParaRPr>
          </a:p>
          <a:p>
            <a:pPr marL="0" lvl="0" indent="0" algn="l" rtl="0">
              <a:lnSpc>
                <a:spcPct val="115000"/>
              </a:lnSpc>
              <a:spcBef>
                <a:spcPts val="0"/>
              </a:spcBef>
              <a:spcAft>
                <a:spcPts val="1600"/>
              </a:spcAft>
              <a:buNone/>
            </a:pPr>
            <a:endParaRPr sz="1300" b="1">
              <a:solidFill>
                <a:srgbClr val="434343"/>
              </a:solidFill>
              <a:latin typeface="Raleway"/>
              <a:ea typeface="Raleway"/>
              <a:cs typeface="Raleway"/>
              <a:sym typeface="Raleway"/>
            </a:endParaRPr>
          </a:p>
        </p:txBody>
      </p:sp>
      <p:pic>
        <p:nvPicPr>
          <p:cNvPr id="183" name="Google Shape;183;p3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25" y="4247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New Bell Schedules</a:t>
            </a:r>
            <a:endParaRPr b="1"/>
          </a:p>
        </p:txBody>
      </p:sp>
      <p:sp>
        <p:nvSpPr>
          <p:cNvPr id="189" name="Google Shape;189;p33"/>
          <p:cNvSpPr txBox="1"/>
          <p:nvPr/>
        </p:nvSpPr>
        <p:spPr>
          <a:xfrm>
            <a:off x="255325" y="1518250"/>
            <a:ext cx="47448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When SRVUSD opens for hybrid in-person instruction, hybrid students will need to refer to their hybrid and remote elementary bell schedules. </a:t>
            </a:r>
            <a:endParaRPr>
              <a:solidFill>
                <a:srgbClr val="434343"/>
              </a:solidFill>
              <a:latin typeface="Raleway"/>
              <a:ea typeface="Raleway"/>
              <a:cs typeface="Raleway"/>
              <a:sym typeface="Raleway"/>
            </a:endParaRPr>
          </a:p>
          <a:p>
            <a:pPr marL="0" lvl="0" indent="0" algn="l" rtl="0">
              <a:spcBef>
                <a:spcPts val="0"/>
              </a:spcBef>
              <a:spcAft>
                <a:spcPts val="0"/>
              </a:spcAft>
              <a:buNone/>
            </a:pPr>
            <a:endParaRPr>
              <a:solidFill>
                <a:srgbClr val="434343"/>
              </a:solidFill>
              <a:latin typeface="Raleway"/>
              <a:ea typeface="Raleway"/>
              <a:cs typeface="Raleway"/>
              <a:sym typeface="Raleway"/>
            </a:endParaRPr>
          </a:p>
          <a:p>
            <a:pPr marL="457200" lvl="0" indent="-317500" algn="l" rtl="0">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Elementary schedules (see below)</a:t>
            </a:r>
            <a:endParaRPr>
              <a:solidFill>
                <a:srgbClr val="434343"/>
              </a:solidFill>
              <a:latin typeface="Raleway"/>
              <a:ea typeface="Raleway"/>
              <a:cs typeface="Raleway"/>
              <a:sym typeface="Raleway"/>
            </a:endParaRPr>
          </a:p>
          <a:p>
            <a:pPr marL="457200" lvl="0" indent="-317500" algn="l" rtl="0">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6th grade hybrid students will follow their hybrid schedule</a:t>
            </a:r>
            <a:endParaRPr>
              <a:solidFill>
                <a:srgbClr val="434343"/>
              </a:solidFill>
              <a:latin typeface="Raleway"/>
              <a:ea typeface="Raleway"/>
              <a:cs typeface="Raleway"/>
              <a:sym typeface="Raleway"/>
            </a:endParaRPr>
          </a:p>
          <a:p>
            <a:pPr marL="457200" lvl="0" indent="-317500" algn="l" rtl="0">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6th grade remote students and all 7-12 grade will follow their current remote schedule</a:t>
            </a:r>
            <a:endParaRPr>
              <a:solidFill>
                <a:srgbClr val="434343"/>
              </a:solidFill>
              <a:latin typeface="Raleway"/>
              <a:ea typeface="Raleway"/>
              <a:cs typeface="Raleway"/>
              <a:sym typeface="Raleway"/>
            </a:endParaRPr>
          </a:p>
          <a:p>
            <a:pPr marL="457200" lvl="0" indent="-317500" algn="l" rtl="0">
              <a:spcBef>
                <a:spcPts val="0"/>
              </a:spcBef>
              <a:spcAft>
                <a:spcPts val="0"/>
              </a:spcAft>
              <a:buClr>
                <a:srgbClr val="434343"/>
              </a:buClr>
              <a:buSzPts val="1400"/>
              <a:buFont typeface="Raleway"/>
              <a:buChar char="●"/>
            </a:pPr>
            <a:r>
              <a:rPr lang="en">
                <a:solidFill>
                  <a:srgbClr val="434343"/>
                </a:solidFill>
                <a:latin typeface="Raleway"/>
                <a:ea typeface="Raleway"/>
                <a:cs typeface="Raleway"/>
                <a:sym typeface="Raleway"/>
              </a:rPr>
              <a:t>SDC students will follow the SDC hybrid schedule</a:t>
            </a:r>
            <a:endParaRPr>
              <a:solidFill>
                <a:srgbClr val="434343"/>
              </a:solidFill>
              <a:latin typeface="Raleway"/>
              <a:ea typeface="Raleway"/>
              <a:cs typeface="Raleway"/>
              <a:sym typeface="Raleway"/>
            </a:endParaRPr>
          </a:p>
          <a:p>
            <a:pPr marL="0" lvl="0" indent="0" algn="l" rtl="0">
              <a:spcBef>
                <a:spcPts val="0"/>
              </a:spcBef>
              <a:spcAft>
                <a:spcPts val="0"/>
              </a:spcAft>
              <a:buNone/>
            </a:pPr>
            <a:endParaRPr>
              <a:solidFill>
                <a:srgbClr val="434343"/>
              </a:solidFill>
              <a:latin typeface="Raleway"/>
              <a:ea typeface="Raleway"/>
              <a:cs typeface="Raleway"/>
              <a:sym typeface="Raleway"/>
            </a:endParaRPr>
          </a:p>
          <a:p>
            <a:pPr marL="0" lvl="0" indent="0" algn="ctr" rtl="0">
              <a:spcBef>
                <a:spcPts val="0"/>
              </a:spcBef>
              <a:spcAft>
                <a:spcPts val="0"/>
              </a:spcAft>
              <a:buNone/>
            </a:pPr>
            <a:r>
              <a:rPr lang="en">
                <a:solidFill>
                  <a:srgbClr val="434343"/>
                </a:solidFill>
                <a:latin typeface="Raleway"/>
                <a:ea typeface="Raleway"/>
                <a:cs typeface="Raleway"/>
                <a:sym typeface="Raleway"/>
              </a:rPr>
              <a:t>All bell schedules can be found at </a:t>
            </a:r>
            <a:r>
              <a:rPr lang="en" u="sng">
                <a:solidFill>
                  <a:schemeClr val="hlink"/>
                </a:solidFill>
                <a:latin typeface="Raleway"/>
                <a:ea typeface="Raleway"/>
                <a:cs typeface="Raleway"/>
                <a:sym typeface="Raleway"/>
                <a:hlinkClick r:id="rId3"/>
              </a:rPr>
              <a:t>https://www.srvusd.net/bellschedules</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p:txBody>
      </p:sp>
      <p:pic>
        <p:nvPicPr>
          <p:cNvPr id="190" name="Google Shape;190;p33"/>
          <p:cNvPicPr preferRelativeResize="0"/>
          <p:nvPr/>
        </p:nvPicPr>
        <p:blipFill rotWithShape="1">
          <a:blip r:embed="rId4">
            <a:alphaModFix/>
          </a:blip>
          <a:srcRect l="13694" r="13694"/>
          <a:stretch/>
        </p:blipFill>
        <p:spPr>
          <a:xfrm>
            <a:off x="5200675" y="1518250"/>
            <a:ext cx="3495051" cy="3200051"/>
          </a:xfrm>
          <a:prstGeom prst="rect">
            <a:avLst/>
          </a:prstGeom>
          <a:noFill/>
          <a:ln>
            <a:noFill/>
          </a:ln>
          <a:effectLst>
            <a:outerShdw blurRad="57150" dist="19050" dir="5400000" algn="bl" rotWithShape="0">
              <a:srgbClr val="000000">
                <a:alpha val="50000"/>
              </a:srgbClr>
            </a:outerShdw>
          </a:effectLst>
        </p:spPr>
      </p:pic>
      <p:pic>
        <p:nvPicPr>
          <p:cNvPr id="191" name="Google Shape;191;p33"/>
          <p:cNvPicPr preferRelativeResize="0"/>
          <p:nvPr/>
        </p:nvPicPr>
        <p:blipFill>
          <a:blip r:embed="rId5">
            <a:alphaModFix/>
          </a:blip>
          <a:stretch>
            <a:fillRect/>
          </a:stretch>
        </p:blipFill>
        <p:spPr>
          <a:xfrm>
            <a:off x="8156450" y="4191725"/>
            <a:ext cx="833525" cy="83352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On-screen Show (16:9)</PresentationFormat>
  <Paragraphs>99</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Raleway</vt:lpstr>
      <vt:lpstr>Merriweather</vt:lpstr>
      <vt:lpstr>Roboto</vt:lpstr>
      <vt:lpstr>Arial</vt:lpstr>
      <vt:lpstr>Paradigm</vt:lpstr>
      <vt:lpstr>Paradigm</vt:lpstr>
      <vt:lpstr>Moving Forward Together</vt:lpstr>
      <vt:lpstr>!</vt:lpstr>
      <vt:lpstr>Our Completed Work</vt:lpstr>
      <vt:lpstr>Parameters for Reopening</vt:lpstr>
      <vt:lpstr>Next Steps: 6th Grade Purple Tier</vt:lpstr>
      <vt:lpstr>PowerPoint Presentation</vt:lpstr>
      <vt:lpstr>Hybrid Reopening Schedule </vt:lpstr>
      <vt:lpstr>Hybrid Reopening Schedule Continued</vt:lpstr>
      <vt:lpstr>New Bell Schedules</vt:lpstr>
      <vt:lpstr>Special Education Purple Tier</vt:lpstr>
      <vt:lpstr>Next Steps:  Learning Pods for Secondary Students Purple Tier</vt:lpstr>
      <vt:lpstr>?</vt:lpstr>
      <vt:lpstr>End of Year Activities  </vt:lpstr>
      <vt:lpstr>Fall 2021</vt:lpstr>
      <vt:lpstr>Recommendation to our Board of Trustees  That the Board approves staff’s recommendation to implement the next phase of our reopening plan that allows our 6th grade students to move into hybrid in-person instruction for core classes when we reach 25 cases per 100,000 (for 5 days) per the California Department of Public Health guidelines, subject to state and county approval, while Contra Costa County remains in the Purple Tier.  </vt:lpstr>
      <vt:lpstr>Concluding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Together</dc:title>
  <dc:creator>Fischer, Cindy [EC]</dc:creator>
  <cp:lastModifiedBy>Fischer, Cindy [EC]</cp:lastModifiedBy>
  <cp:revision>1</cp:revision>
  <dcterms:modified xsi:type="dcterms:W3CDTF">2021-03-05T17:45:37Z</dcterms:modified>
</cp:coreProperties>
</file>